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256" r:id="rId5"/>
    <p:sldId id="266" r:id="rId6"/>
    <p:sldId id="267" r:id="rId7"/>
    <p:sldId id="268" r:id="rId8"/>
    <p:sldId id="269" r:id="rId9"/>
    <p:sldId id="271" r:id="rId10"/>
    <p:sldId id="272" r:id="rId11"/>
    <p:sldId id="278" r:id="rId12"/>
    <p:sldId id="274" r:id="rId13"/>
    <p:sldId id="275" r:id="rId14"/>
    <p:sldId id="276" r:id="rId15"/>
    <p:sldId id="277" r:id="rId16"/>
    <p:sldId id="25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2927" autoAdjust="0"/>
  </p:normalViewPr>
  <p:slideViewPr>
    <p:cSldViewPr>
      <p:cViewPr varScale="1">
        <p:scale>
          <a:sx n="66" d="100"/>
          <a:sy n="66" d="100"/>
        </p:scale>
        <p:origin x="-2094" y="-114"/>
      </p:cViewPr>
      <p:guideLst>
        <p:guide orient="horz" pos="2160"/>
        <p:guide pos="2880"/>
      </p:guideLst>
    </p:cSldViewPr>
  </p:slideViewPr>
  <p:notesTextViewPr>
    <p:cViewPr>
      <p:scale>
        <a:sx n="100" d="100"/>
        <a:sy n="100" d="100"/>
      </p:scale>
      <p:origin x="0" y="0"/>
    </p:cViewPr>
  </p:notesTextViewPr>
  <p:notesViewPr>
    <p:cSldViewPr>
      <p:cViewPr varScale="1">
        <p:scale>
          <a:sx n="88" d="100"/>
          <a:sy n="88" d="100"/>
        </p:scale>
        <p:origin x="-3870"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82E7149-4E8F-4C4D-88DC-2FF5618E0353}" type="datetimeFigureOut">
              <a:rPr lang="en-US" smtClean="0"/>
              <a:pPr/>
              <a:t>7/26/2011</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C5D326F-63B8-4D2C-9EF2-A0D010A60AEA}" type="slidenum">
              <a:rPr lang="en-AU" smtClean="0"/>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099740-47BE-42B4-8CE8-CCA95FD13BA9}" type="datetimeFigureOut">
              <a:rPr lang="en-AU" smtClean="0"/>
              <a:pPr/>
              <a:t>26/07/2011</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327E6A-569A-46AF-855F-256AFE0E1AF9}"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deewr.gov.au/HigherEducation/Policy/teqsa/Pages/default.aspx"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www.deewr.gov.au/HigherEducation/Programs/Funding/Pages/SAF.aspx"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solidFill>
                  <a:schemeClr val="bg1"/>
                </a:solidFill>
              </a:rPr>
              <a:t>The Government is investing a further $1.2 billion over the next four years to fund growth in university enrolments following a move to uncap university places. </a:t>
            </a:r>
          </a:p>
          <a:p>
            <a:r>
              <a:rPr lang="en-AU" dirty="0" smtClean="0">
                <a:solidFill>
                  <a:schemeClr val="bg1"/>
                </a:solidFill>
              </a:rPr>
              <a:t>This funding will provide more than 480,000 undergraduate places at public universities this year.</a:t>
            </a:r>
          </a:p>
          <a:p>
            <a:r>
              <a:rPr lang="en-AU" dirty="0" smtClean="0">
                <a:solidFill>
                  <a:schemeClr val="bg1"/>
                </a:solidFill>
              </a:rPr>
              <a:t>This investment is on top of $2.77 billion in funding already committed by the Government to support the move to a higher education system that responds to student demand. </a:t>
            </a:r>
          </a:p>
          <a:p>
            <a:endParaRPr lang="en-AU" dirty="0" smtClean="0"/>
          </a:p>
          <a:p>
            <a:r>
              <a:rPr lang="en-AU" dirty="0" smtClean="0"/>
              <a:t>New spending in this Budget for higher education included: </a:t>
            </a:r>
          </a:p>
          <a:p>
            <a:pPr>
              <a:buFont typeface="Arial" pitchFamily="34" charset="0"/>
              <a:buChar char="•"/>
            </a:pPr>
            <a:r>
              <a:rPr lang="en-AU" dirty="0" smtClean="0"/>
              <a:t> An extra $550 million flowing through new indexation arrangements, increasing the total additional funding from new indexation from $2.6 billion to $3.15 billion over five years (2011-2015), putting universities on a more sustainable funding base, with resources to provide high quality higher education; </a:t>
            </a:r>
          </a:p>
          <a:p>
            <a:pPr>
              <a:buFont typeface="Arial" pitchFamily="34" charset="0"/>
              <a:buChar char="•"/>
            </a:pPr>
            <a:r>
              <a:rPr lang="en-AU" dirty="0" smtClean="0"/>
              <a:t> $500 million over five years to meet infrastructure needs with a Regional Priorities Round of the Education Investment Fund; and </a:t>
            </a:r>
          </a:p>
          <a:p>
            <a:pPr>
              <a:buFont typeface="Arial" pitchFamily="34" charset="0"/>
              <a:buChar char="•"/>
            </a:pPr>
            <a:r>
              <a:rPr lang="en-AU" dirty="0" smtClean="0"/>
              <a:t> A doubling of funding for regional loading, delivering an additional $109.9 million over four years, to strengthen regional higher education by helping to overcome the higher costs of regional campuses, compared to campuses in major cities.</a:t>
            </a:r>
          </a:p>
          <a:p>
            <a:endParaRPr lang="en-AU" dirty="0"/>
          </a:p>
        </p:txBody>
      </p:sp>
      <p:sp>
        <p:nvSpPr>
          <p:cNvPr id="4" name="Slide Number Placeholder 3"/>
          <p:cNvSpPr>
            <a:spLocks noGrp="1"/>
          </p:cNvSpPr>
          <p:nvPr>
            <p:ph type="sldNum" sz="quarter" idx="10"/>
          </p:nvPr>
        </p:nvSpPr>
        <p:spPr/>
        <p:txBody>
          <a:bodyPr/>
          <a:lstStyle/>
          <a:p>
            <a:fld id="{E9327E6A-569A-46AF-855F-256AFE0E1AF9}" type="slidenum">
              <a:rPr lang="en-AU" smtClean="0"/>
              <a:pPr/>
              <a:t>2</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xfrm>
            <a:off x="1143000" y="685800"/>
            <a:ext cx="4572000" cy="3429000"/>
          </a:xfrm>
          <a:ln/>
        </p:spPr>
      </p:sp>
      <p:sp>
        <p:nvSpPr>
          <p:cNvPr id="3" name="Notes Placeholder 2"/>
          <p:cNvSpPr>
            <a:spLocks noGrp="1"/>
          </p:cNvSpPr>
          <p:nvPr>
            <p:ph type="body" idx="1"/>
          </p:nvPr>
        </p:nvSpPr>
        <p:spPr/>
        <p:txBody>
          <a:bodyPr>
            <a:normAutofit/>
          </a:bodyPr>
          <a:lstStyle/>
          <a:p>
            <a:pPr marL="228600" indent="-228600" eaLnBrk="1" hangingPunct="1">
              <a:buFont typeface="Arial" pitchFamily="34" charset="0"/>
              <a:buChar char="•"/>
              <a:defRPr/>
            </a:pPr>
            <a:r>
              <a:rPr lang="en-AU" dirty="0" smtClean="0">
                <a:solidFill>
                  <a:schemeClr val="bg1"/>
                </a:solidFill>
              </a:rPr>
              <a:t>Users can search to find a university based on their chosen criteria. This feature will be called “</a:t>
            </a:r>
            <a:r>
              <a:rPr lang="en-AU" dirty="0" err="1" smtClean="0">
                <a:solidFill>
                  <a:schemeClr val="bg1"/>
                </a:solidFill>
              </a:rPr>
              <a:t>MySearch</a:t>
            </a:r>
            <a:r>
              <a:rPr lang="en-AU" dirty="0" smtClean="0">
                <a:solidFill>
                  <a:schemeClr val="bg1"/>
                </a:solidFill>
              </a:rPr>
              <a:t>”. For example,</a:t>
            </a:r>
            <a:r>
              <a:rPr lang="en-AU" baseline="0" dirty="0" smtClean="0">
                <a:solidFill>
                  <a:schemeClr val="bg1"/>
                </a:solidFill>
              </a:rPr>
              <a:t> a user may search based on:</a:t>
            </a:r>
          </a:p>
          <a:p>
            <a:pPr marL="685800" lvl="1" indent="-228600" eaLnBrk="1" hangingPunct="1">
              <a:buFont typeface="Arial" pitchFamily="34" charset="0"/>
              <a:buChar char="•"/>
              <a:defRPr/>
            </a:pPr>
            <a:r>
              <a:rPr lang="en-AU" baseline="0" dirty="0" smtClean="0">
                <a:solidFill>
                  <a:schemeClr val="bg1"/>
                </a:solidFill>
              </a:rPr>
              <a:t>State or territory;</a:t>
            </a:r>
          </a:p>
          <a:p>
            <a:pPr marL="685800" lvl="1" indent="-228600" eaLnBrk="1" hangingPunct="1">
              <a:buFont typeface="Arial" pitchFamily="34" charset="0"/>
              <a:buChar char="•"/>
              <a:defRPr/>
            </a:pPr>
            <a:r>
              <a:rPr lang="en-AU" dirty="0" smtClean="0">
                <a:solidFill>
                  <a:schemeClr val="bg1"/>
                </a:solidFill>
              </a:rPr>
              <a:t>Graduate outcomes;</a:t>
            </a:r>
          </a:p>
          <a:p>
            <a:pPr marL="685800" lvl="1" indent="-228600" eaLnBrk="1" hangingPunct="1">
              <a:buFont typeface="Arial" pitchFamily="34" charset="0"/>
              <a:buChar char="•"/>
              <a:defRPr/>
            </a:pPr>
            <a:r>
              <a:rPr lang="en-AU" dirty="0" smtClean="0">
                <a:solidFill>
                  <a:schemeClr val="bg1"/>
                </a:solidFill>
              </a:rPr>
              <a:t>Student numbers;</a:t>
            </a:r>
            <a:r>
              <a:rPr lang="en-AU" baseline="0" dirty="0" smtClean="0">
                <a:solidFill>
                  <a:schemeClr val="bg1"/>
                </a:solidFill>
              </a:rPr>
              <a:t> and</a:t>
            </a:r>
          </a:p>
          <a:p>
            <a:pPr marL="685800" lvl="1" indent="-228600" eaLnBrk="1" hangingPunct="1">
              <a:buFont typeface="Arial" pitchFamily="34" charset="0"/>
              <a:buChar char="•"/>
              <a:defRPr/>
            </a:pPr>
            <a:r>
              <a:rPr lang="en-AU" baseline="0" dirty="0" smtClean="0">
                <a:solidFill>
                  <a:schemeClr val="bg1"/>
                </a:solidFill>
              </a:rPr>
              <a:t>Student/staff ratio.</a:t>
            </a:r>
            <a:endParaRPr lang="en-AU" sz="1200" kern="1200" dirty="0" smtClean="0">
              <a:solidFill>
                <a:schemeClr val="bg1"/>
              </a:solidFill>
              <a:latin typeface="Arial" charset="0"/>
              <a:ea typeface="+mn-ea"/>
              <a:cs typeface="+mn-cs"/>
            </a:endParaRPr>
          </a:p>
          <a:p>
            <a:pPr marL="228600" indent="-228600" eaLnBrk="1" hangingPunct="1">
              <a:buFont typeface="Arial" pitchFamily="34" charset="0"/>
              <a:buChar char="•"/>
              <a:defRPr/>
            </a:pPr>
            <a:r>
              <a:rPr lang="en-AU" dirty="0" smtClean="0">
                <a:solidFill>
                  <a:schemeClr val="bg1"/>
                </a:solidFill>
              </a:rPr>
              <a:t>They will then get a list</a:t>
            </a:r>
            <a:r>
              <a:rPr lang="en-AU" baseline="0" dirty="0" smtClean="0">
                <a:solidFill>
                  <a:schemeClr val="bg1"/>
                </a:solidFill>
              </a:rPr>
              <a:t> of universities based on their chosen criteria.</a:t>
            </a:r>
            <a:endParaRPr lang="en-AU" dirty="0" smtClean="0">
              <a:solidFill>
                <a:schemeClr val="bg1"/>
              </a:solidFill>
            </a:endParaRPr>
          </a:p>
          <a:p>
            <a:pPr marL="228600" indent="-228600" eaLnBrk="1" hangingPunct="1">
              <a:buFont typeface="Arial" pitchFamily="34" charset="0"/>
              <a:buChar char="•"/>
              <a:defRPr/>
            </a:pPr>
            <a:r>
              <a:rPr lang="en-AU" dirty="0" smtClean="0">
                <a:solidFill>
                  <a:schemeClr val="bg1"/>
                </a:solidFill>
              </a:rPr>
              <a:t>Users can also search for a specific university,</a:t>
            </a:r>
            <a:r>
              <a:rPr lang="en-AU" baseline="0" dirty="0" smtClean="0">
                <a:solidFill>
                  <a:schemeClr val="bg1"/>
                </a:solidFill>
              </a:rPr>
              <a:t> or compare universities</a:t>
            </a:r>
            <a:r>
              <a:rPr lang="en-AU" dirty="0" smtClean="0">
                <a:solidFill>
                  <a:schemeClr val="bg1"/>
                </a:solidFill>
              </a:rPr>
              <a:t>.  </a:t>
            </a:r>
          </a:p>
          <a:p>
            <a:pPr marL="228600" indent="-228600" eaLnBrk="1" hangingPunct="1">
              <a:buFont typeface="Arial" pitchFamily="34" charset="0"/>
              <a:buChar char="•"/>
              <a:defRPr/>
            </a:pPr>
            <a:r>
              <a:rPr lang="en-AU" dirty="0" smtClean="0">
                <a:solidFill>
                  <a:schemeClr val="bg1"/>
                </a:solidFill>
              </a:rPr>
              <a:t>Users</a:t>
            </a:r>
            <a:r>
              <a:rPr lang="en-AU" baseline="0" dirty="0" smtClean="0">
                <a:solidFill>
                  <a:schemeClr val="bg1"/>
                </a:solidFill>
              </a:rPr>
              <a:t> will also be able to search for a specific course offered at a university. This functionality is available on the current </a:t>
            </a:r>
            <a:r>
              <a:rPr lang="en-AU" baseline="0" dirty="0" err="1" smtClean="0">
                <a:solidFill>
                  <a:schemeClr val="bg1"/>
                </a:solidFill>
              </a:rPr>
              <a:t>GoingtoUni</a:t>
            </a:r>
            <a:r>
              <a:rPr lang="en-AU" baseline="0" dirty="0" smtClean="0">
                <a:solidFill>
                  <a:schemeClr val="bg1"/>
                </a:solidFill>
              </a:rPr>
              <a:t> website. </a:t>
            </a:r>
            <a:endParaRPr lang="en-AU" dirty="0" smtClean="0">
              <a:solidFill>
                <a:schemeClr val="bg1"/>
              </a:solidFill>
            </a:endParaRPr>
          </a:p>
          <a:p>
            <a:pPr marL="228600" indent="-228600" eaLnBrk="1" hangingPunct="1">
              <a:buFont typeface="Arial" pitchFamily="34" charset="0"/>
              <a:buChar char="•"/>
              <a:defRPr/>
            </a:pPr>
            <a:r>
              <a:rPr lang="en-AU" dirty="0" smtClean="0">
                <a:solidFill>
                  <a:schemeClr val="bg1"/>
                </a:solidFill>
              </a:rPr>
              <a:t>In Phase 2 there are opportunities for additional data and functionality to be added to the website.</a:t>
            </a:r>
          </a:p>
          <a:p>
            <a:pPr eaLnBrk="1" hangingPunct="1">
              <a:defRPr/>
            </a:pPr>
            <a:endParaRPr lang="en-AU" dirty="0"/>
          </a:p>
        </p:txBody>
      </p:sp>
      <p:sp>
        <p:nvSpPr>
          <p:cNvPr id="14340" name="Slide Number Placeholder 3"/>
          <p:cNvSpPr>
            <a:spLocks noGrp="1"/>
          </p:cNvSpPr>
          <p:nvPr>
            <p:ph type="sldNum" sz="quarter" idx="5"/>
          </p:nvPr>
        </p:nvSpPr>
        <p:spPr>
          <a:noFill/>
        </p:spPr>
        <p:txBody>
          <a:bodyPr/>
          <a:lstStyle/>
          <a:p>
            <a:fld id="{B146BE91-DDBD-41DA-A094-5925DD2DB101}" type="slidenum">
              <a:rPr lang="en-AU" smtClean="0"/>
              <a:pPr/>
              <a:t>11</a:t>
            </a:fld>
            <a:endParaRPr lang="en-A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2E13276B-6853-4015-B4DB-5E8F1AEC6B07}" type="slidenum">
              <a:rPr lang="en-AU" smtClean="0"/>
              <a:pPr/>
              <a:t>12</a:t>
            </a:fld>
            <a:endParaRPr lang="en-AU" smtClean="0"/>
          </a:p>
        </p:txBody>
      </p:sp>
      <p:sp>
        <p:nvSpPr>
          <p:cNvPr id="15363" name="Rectangle 2"/>
          <p:cNvSpPr>
            <a:spLocks noGrp="1" noRot="1" noChangeAspect="1" noChangeArrowheads="1" noTextEdit="1"/>
          </p:cNvSpPr>
          <p:nvPr>
            <p:ph type="sldImg"/>
          </p:nvPr>
        </p:nvSpPr>
        <p:spPr>
          <a:xfrm>
            <a:off x="1143000" y="685800"/>
            <a:ext cx="4572000" cy="3429000"/>
          </a:xfrm>
          <a:ln/>
        </p:spPr>
      </p:sp>
      <p:sp>
        <p:nvSpPr>
          <p:cNvPr id="15364" name="Rectangle 3"/>
          <p:cNvSpPr>
            <a:spLocks noGrp="1" noChangeArrowheads="1"/>
          </p:cNvSpPr>
          <p:nvPr>
            <p:ph type="body" idx="1"/>
          </p:nvPr>
        </p:nvSpPr>
        <p:spPr>
          <a:noFill/>
          <a:ln/>
        </p:spPr>
        <p:txBody>
          <a:bodyPr/>
          <a:lstStyle/>
          <a:p>
            <a:pPr marL="228600" indent="-228600" eaLnBrk="1" hangingPunct="1">
              <a:buFontTx/>
              <a:buChar char="•"/>
            </a:pPr>
            <a:endParaRPr lang="en-AU" dirty="0" smtClean="0">
              <a:solidFill>
                <a:schemeClr val="bg1"/>
              </a:solidFill>
            </a:endParaRPr>
          </a:p>
          <a:p>
            <a:pPr marL="228600" indent="-228600" eaLnBrk="1" hangingPunct="1">
              <a:buFontTx/>
              <a:buChar char="•"/>
            </a:pPr>
            <a:r>
              <a:rPr lang="en-AU" dirty="0" smtClean="0">
                <a:solidFill>
                  <a:schemeClr val="bg1"/>
                </a:solidFill>
              </a:rPr>
              <a:t>Market research was conducted in March 2011, in each state and territory, with the exception of Tasmania.  The research included 15-17 year old prospective students, university students, mature aged students, post graduate students, parents, careers advisers and current VET students.</a:t>
            </a:r>
            <a:endParaRPr lang="en-AU" dirty="0" smtClean="0"/>
          </a:p>
          <a:p>
            <a:pPr marL="228600" indent="-228600" eaLnBrk="1" hangingPunct="1">
              <a:buFontTx/>
              <a:buChar char="•"/>
            </a:pPr>
            <a:r>
              <a:rPr lang="en-AU" dirty="0" smtClean="0">
                <a:solidFill>
                  <a:schemeClr val="bg1"/>
                </a:solidFill>
              </a:rPr>
              <a:t>The qualitative research found the participants across the sample responded positively to the concept and design of </a:t>
            </a:r>
            <a:r>
              <a:rPr lang="en-AU" i="1" dirty="0" err="1" smtClean="0">
                <a:solidFill>
                  <a:schemeClr val="bg1"/>
                </a:solidFill>
              </a:rPr>
              <a:t>MyUniversity</a:t>
            </a:r>
            <a:r>
              <a:rPr lang="en-AU" dirty="0" smtClean="0">
                <a:solidFill>
                  <a:schemeClr val="bg1"/>
                </a:solidFill>
              </a:rPr>
              <a:t>. </a:t>
            </a:r>
          </a:p>
          <a:p>
            <a:pPr marL="228600" marR="0" indent="-228600" algn="l" defTabSz="914400" rtl="0" eaLnBrk="1" fontAlgn="base" latinLnBrk="0" hangingPunct="1">
              <a:lnSpc>
                <a:spcPct val="100000"/>
              </a:lnSpc>
              <a:spcBef>
                <a:spcPct val="30000"/>
              </a:spcBef>
              <a:spcAft>
                <a:spcPct val="0"/>
              </a:spcAft>
              <a:buClrTx/>
              <a:buSzTx/>
              <a:buFontTx/>
              <a:buChar char="•"/>
              <a:tabLst/>
              <a:defRPr/>
            </a:pPr>
            <a:r>
              <a:rPr lang="en-AU" dirty="0" smtClean="0"/>
              <a:t>Information sessions will occur in July/August 2011 with universities to share some of the findings of the research and present the scope and content of the website.</a:t>
            </a:r>
          </a:p>
          <a:p>
            <a:pPr marL="228600" indent="-228600" eaLnBrk="1" hangingPunct="1">
              <a:buFontTx/>
              <a:buNone/>
            </a:pPr>
            <a:endParaRPr lang="en-AU" dirty="0" smtClean="0">
              <a:solidFill>
                <a:schemeClr val="bg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a:buFontTx/>
              <a:buChar char="-"/>
            </a:pPr>
            <a:r>
              <a:rPr lang="en-AU" dirty="0" smtClean="0"/>
              <a:t>The Government is strongly committed to ensuring that the growth in university enrolments is underpinned by a focus on quality. </a:t>
            </a:r>
            <a:r>
              <a:rPr lang="en-AU" i="1" dirty="0" smtClean="0"/>
              <a:t>Advancing Quality in Higher Education</a:t>
            </a:r>
            <a:r>
              <a:rPr lang="en-AU" dirty="0" smtClean="0"/>
              <a:t> outlines the Government’s $1.3 billion commitment to assuring and strengthening the quality of teaching and learning in higher education. </a:t>
            </a:r>
          </a:p>
          <a:p>
            <a:pPr>
              <a:buFontTx/>
              <a:buChar char="-"/>
            </a:pPr>
            <a:r>
              <a:rPr lang="en-AU" dirty="0" smtClean="0"/>
              <a:t> The Government is establishing the </a:t>
            </a:r>
            <a:r>
              <a:rPr lang="en-AU" dirty="0" smtClean="0">
                <a:hlinkClick r:id="rId3" action="ppaction://hlinkfile"/>
              </a:rPr>
              <a:t>Tertiary Education Quality Standards Agency</a:t>
            </a:r>
            <a:r>
              <a:rPr lang="en-AU" dirty="0" smtClean="0"/>
              <a:t> (</a:t>
            </a:r>
            <a:r>
              <a:rPr lang="en-AU" dirty="0" err="1" smtClean="0"/>
              <a:t>TEQSA</a:t>
            </a:r>
            <a:r>
              <a:rPr lang="en-AU" dirty="0" smtClean="0"/>
              <a:t>) to provide the quality assurance to underpin a growing and sustainable higher education sector. Subject to the passage of legislation, </a:t>
            </a:r>
            <a:r>
              <a:rPr lang="en-AU" dirty="0" err="1" smtClean="0"/>
              <a:t>TEQSA</a:t>
            </a:r>
            <a:r>
              <a:rPr lang="en-AU" dirty="0" smtClean="0"/>
              <a:t> will be in place by July 2011 to carry out regulatory activities from January 2012.</a:t>
            </a:r>
          </a:p>
          <a:p>
            <a:pPr>
              <a:buFontTx/>
              <a:buChar char="-"/>
            </a:pPr>
            <a:r>
              <a:rPr lang="en-AU" dirty="0" smtClean="0"/>
              <a:t> Universities will be rewarded for delivering outcomes for students through the Performance Funding arrangements. Facilitation Funding of $400.4 million over four years is tied to agreement on strategies for achieving the university’s teaching and learning mission and agreement to Reward Funding performance targets. Reward Funding of $335.1 million over four years will be available from 2012 for universities that meet their agreed performance targets relating to national quality, participation and attainment objectives.</a:t>
            </a:r>
          </a:p>
          <a:p>
            <a:pPr>
              <a:buFontTx/>
              <a:buChar char="-"/>
            </a:pPr>
            <a:r>
              <a:rPr lang="en-AU" baseline="0" dirty="0" smtClean="0"/>
              <a:t> </a:t>
            </a:r>
            <a:r>
              <a:rPr lang="en-AU" dirty="0" smtClean="0"/>
              <a:t>From 2012, the </a:t>
            </a:r>
            <a:r>
              <a:rPr lang="en-AU" i="1" dirty="0" smtClean="0"/>
              <a:t>My University</a:t>
            </a:r>
            <a:r>
              <a:rPr lang="en-AU" dirty="0" smtClean="0"/>
              <a:t> website will support the move to a new more student-centred higher education system and improve transparency. Universities’ performance against the indicators to be used for performance funding will be published on the </a:t>
            </a:r>
            <a:r>
              <a:rPr lang="en-AU" i="1" dirty="0" smtClean="0"/>
              <a:t>My University</a:t>
            </a:r>
            <a:r>
              <a:rPr lang="en-AU" dirty="0" smtClean="0"/>
              <a:t> website from 2013 onwards.</a:t>
            </a:r>
          </a:p>
          <a:p>
            <a:pPr>
              <a:buFontTx/>
              <a:buChar char="-"/>
            </a:pPr>
            <a:r>
              <a:rPr lang="en-AU" baseline="0" dirty="0" smtClean="0"/>
              <a:t> </a:t>
            </a:r>
            <a:r>
              <a:rPr lang="en-AU" dirty="0" smtClean="0"/>
              <a:t>The $400 million </a:t>
            </a:r>
            <a:r>
              <a:rPr lang="en-AU" dirty="0" smtClean="0">
                <a:hlinkClick r:id="rId4" action="ppaction://hlinkfile"/>
              </a:rPr>
              <a:t>Structural Adjustment Fund</a:t>
            </a:r>
            <a:r>
              <a:rPr lang="en-AU" dirty="0" smtClean="0"/>
              <a:t> (</a:t>
            </a:r>
            <a:r>
              <a:rPr lang="en-AU" dirty="0" err="1" smtClean="0"/>
              <a:t>SAF</a:t>
            </a:r>
            <a:r>
              <a:rPr lang="en-AU" dirty="0" smtClean="0"/>
              <a:t>) will assist universities to improve the quality of teaching and learning by delivering high quality learning experiences for students, expanding course offerings and enhancing pathways to higher education.</a:t>
            </a:r>
          </a:p>
          <a:p>
            <a:pPr>
              <a:buFontTx/>
              <a:buChar char="-"/>
            </a:pPr>
            <a:r>
              <a:rPr lang="en-AU" baseline="0" dirty="0" smtClean="0"/>
              <a:t> </a:t>
            </a:r>
            <a:r>
              <a:rPr lang="en-AU" dirty="0" smtClean="0"/>
              <a:t>From 2012, the Government will promote excellence in university teaching through $50.1 million in project and award funding to be managed by the Department of Education, Employment and Workplace Relations (DEEWR).</a:t>
            </a:r>
          </a:p>
          <a:p>
            <a:pPr>
              <a:buFontTx/>
              <a:buChar char="-"/>
            </a:pPr>
            <a:r>
              <a:rPr lang="en-AU" dirty="0" smtClean="0"/>
              <a:t> The Government’s quality agenda will be further strengthened through a new package of initiatives </a:t>
            </a:r>
          </a:p>
          <a:p>
            <a:pPr lvl="1">
              <a:buFont typeface="Arial" pitchFamily="34" charset="0"/>
              <a:buChar char="•"/>
            </a:pPr>
            <a:r>
              <a:rPr lang="en-AU" dirty="0" smtClean="0"/>
              <a:t> Developing, testing and implementing three new performance measurement tools– the University Experience Survey, the Collegiate Learning Assessment, and a composite Teaching Quality Indicator</a:t>
            </a:r>
          </a:p>
          <a:p>
            <a:pPr lvl="1">
              <a:buFont typeface="Arial" pitchFamily="34" charset="0"/>
              <a:buChar char="•"/>
            </a:pPr>
            <a:r>
              <a:rPr lang="en-AU" dirty="0" smtClean="0"/>
              <a:t> Working with Graduate Careers Australia to review and improve the Australian Graduate Survey  </a:t>
            </a:r>
          </a:p>
          <a:p>
            <a:pPr lvl="1">
              <a:buFont typeface="Arial" pitchFamily="34" charset="0"/>
              <a:buChar char="•"/>
            </a:pPr>
            <a:r>
              <a:rPr lang="en-AU" dirty="0" smtClean="0"/>
              <a:t> Improving transparency through enhancing the </a:t>
            </a:r>
            <a:r>
              <a:rPr lang="en-AU" i="1" dirty="0" smtClean="0"/>
              <a:t>My University</a:t>
            </a:r>
            <a:r>
              <a:rPr lang="en-AU" dirty="0" smtClean="0"/>
              <a:t> website by including additional performance data as it becomes available </a:t>
            </a:r>
          </a:p>
          <a:p>
            <a:pPr lvl="1">
              <a:buFont typeface="Arial" pitchFamily="34" charset="0"/>
              <a:buChar char="•"/>
            </a:pPr>
            <a:r>
              <a:rPr lang="en-AU" dirty="0" smtClean="0"/>
              <a:t> Providing access to </a:t>
            </a:r>
            <a:r>
              <a:rPr lang="en-AU" dirty="0" err="1" smtClean="0"/>
              <a:t>geocoding</a:t>
            </a:r>
            <a:r>
              <a:rPr lang="en-AU" dirty="0" smtClean="0"/>
              <a:t> software that enables universities to support students from low socioeconomic backgrounds and </a:t>
            </a:r>
          </a:p>
          <a:p>
            <a:pPr lvl="1">
              <a:buFont typeface="Arial" pitchFamily="34" charset="0"/>
              <a:buChar char="•"/>
            </a:pPr>
            <a:r>
              <a:rPr lang="en-AU" dirty="0" smtClean="0"/>
              <a:t> Providing funding for the Review of Higher Education Access and Outcomes for Aboriginal and Torres Strait Islander People.</a:t>
            </a:r>
          </a:p>
          <a:p>
            <a:r>
              <a:rPr lang="en-AU" dirty="0" smtClean="0"/>
              <a:t>- $30.8 million in Reward Funding has been set aside in 2012 and 2013 for this package of quality initiatives.</a:t>
            </a:r>
          </a:p>
          <a:p>
            <a:endParaRPr lang="en-AU" dirty="0"/>
          </a:p>
        </p:txBody>
      </p:sp>
      <p:sp>
        <p:nvSpPr>
          <p:cNvPr id="4" name="Slide Number Placeholder 3"/>
          <p:cNvSpPr>
            <a:spLocks noGrp="1"/>
          </p:cNvSpPr>
          <p:nvPr>
            <p:ph type="sldNum" sz="quarter" idx="10"/>
          </p:nvPr>
        </p:nvSpPr>
        <p:spPr/>
        <p:txBody>
          <a:bodyPr/>
          <a:lstStyle/>
          <a:p>
            <a:fld id="{E9327E6A-569A-46AF-855F-256AFE0E1AF9}" type="slidenum">
              <a:rPr lang="en-AU" smtClean="0"/>
              <a:pPr/>
              <a:t>3</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The Government’s quality agenda will be further strengthened through a new package of initiatives:</a:t>
            </a:r>
          </a:p>
          <a:p>
            <a:endParaRPr lang="en-AU" dirty="0" smtClean="0"/>
          </a:p>
          <a:p>
            <a:pPr>
              <a:buFont typeface="Arial" pitchFamily="34" charset="0"/>
              <a:buChar char="•"/>
            </a:pPr>
            <a:r>
              <a:rPr lang="en-AU" dirty="0" smtClean="0"/>
              <a:t> Developing, testing and implementing three new performance measurement tools – the University Experience Survey, the Collegiate Learning Assessment, and a composite Teaching Quality Indicator </a:t>
            </a:r>
          </a:p>
          <a:p>
            <a:pPr>
              <a:buFont typeface="Arial" pitchFamily="34" charset="0"/>
              <a:buChar char="•"/>
            </a:pPr>
            <a:r>
              <a:rPr lang="en-AU" dirty="0" smtClean="0"/>
              <a:t> Working with Graduate Careers Australia to review and improve the Australian Graduate Survey  </a:t>
            </a:r>
          </a:p>
          <a:p>
            <a:pPr>
              <a:buFont typeface="Arial" pitchFamily="34" charset="0"/>
              <a:buChar char="•"/>
            </a:pPr>
            <a:r>
              <a:rPr lang="en-AU" dirty="0" smtClean="0"/>
              <a:t> Improving transparency through enhancing the </a:t>
            </a:r>
            <a:r>
              <a:rPr lang="en-AU" i="1" dirty="0" smtClean="0"/>
              <a:t>My University</a:t>
            </a:r>
            <a:r>
              <a:rPr lang="en-AU" dirty="0" smtClean="0"/>
              <a:t> website by including additional performance data as it becomes available </a:t>
            </a:r>
          </a:p>
          <a:p>
            <a:pPr>
              <a:buFont typeface="Arial" pitchFamily="34" charset="0"/>
              <a:buChar char="•"/>
            </a:pPr>
            <a:r>
              <a:rPr lang="en-AU" dirty="0" smtClean="0"/>
              <a:t> Providing access to </a:t>
            </a:r>
            <a:r>
              <a:rPr lang="en-AU" dirty="0" err="1" smtClean="0"/>
              <a:t>geocoding</a:t>
            </a:r>
            <a:r>
              <a:rPr lang="en-AU" dirty="0" smtClean="0"/>
              <a:t> software that enables universities to support students from low socioeconomic backgrounds and </a:t>
            </a:r>
          </a:p>
          <a:p>
            <a:pPr>
              <a:buFont typeface="Arial" pitchFamily="34" charset="0"/>
              <a:buChar char="•"/>
            </a:pPr>
            <a:r>
              <a:rPr lang="en-AU" dirty="0" smtClean="0"/>
              <a:t> Providing funding for the Review of Higher Education Access and Outcomes for Aboriginal and Torres Strait Islander People.</a:t>
            </a:r>
          </a:p>
          <a:p>
            <a:endParaRPr lang="en-AU" dirty="0" smtClean="0"/>
          </a:p>
          <a:p>
            <a:r>
              <a:rPr lang="en-AU" dirty="0" smtClean="0"/>
              <a:t>$30.8 million in Reward Funding has been set aside in 2012 and 2013 for this package of quality initiatives.</a:t>
            </a:r>
          </a:p>
          <a:p>
            <a:endParaRPr lang="en-AU" dirty="0"/>
          </a:p>
        </p:txBody>
      </p:sp>
      <p:sp>
        <p:nvSpPr>
          <p:cNvPr id="4" name="Slide Number Placeholder 3"/>
          <p:cNvSpPr>
            <a:spLocks noGrp="1"/>
          </p:cNvSpPr>
          <p:nvPr>
            <p:ph type="sldNum" sz="quarter" idx="10"/>
          </p:nvPr>
        </p:nvSpPr>
        <p:spPr/>
        <p:txBody>
          <a:bodyPr/>
          <a:lstStyle/>
          <a:p>
            <a:fld id="{E9327E6A-569A-46AF-855F-256AFE0E1AF9}" type="slidenum">
              <a:rPr lang="en-AU" smtClean="0"/>
              <a:pPr/>
              <a:t>4</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latin typeface="+mn-lt"/>
                <a:ea typeface="+mn-ea"/>
                <a:cs typeface="+mn-cs"/>
              </a:rPr>
              <a:t>The </a:t>
            </a:r>
            <a:r>
              <a:rPr lang="en-AU" sz="1200" kern="1200" dirty="0" err="1" smtClean="0">
                <a:solidFill>
                  <a:schemeClr val="tx1"/>
                </a:solidFill>
                <a:latin typeface="+mn-lt"/>
                <a:ea typeface="+mn-ea"/>
                <a:cs typeface="+mn-cs"/>
              </a:rPr>
              <a:t>AQHE</a:t>
            </a:r>
            <a:r>
              <a:rPr lang="en-AU" sz="1200" kern="1200" dirty="0" smtClean="0">
                <a:solidFill>
                  <a:schemeClr val="tx1"/>
                </a:solidFill>
                <a:latin typeface="+mn-lt"/>
                <a:ea typeface="+mn-ea"/>
                <a:cs typeface="+mn-cs"/>
              </a:rPr>
              <a:t> initiative</a:t>
            </a:r>
            <a:r>
              <a:rPr lang="en-AU" sz="1200" kern="1200" baseline="0" dirty="0" smtClean="0">
                <a:solidFill>
                  <a:schemeClr val="tx1"/>
                </a:solidFill>
                <a:latin typeface="+mn-lt"/>
                <a:ea typeface="+mn-ea"/>
                <a:cs typeface="+mn-cs"/>
              </a:rPr>
              <a:t> will be overseen by an expert Reference Group.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latin typeface="+mn-lt"/>
                <a:ea typeface="+mn-ea"/>
                <a:cs typeface="+mn-cs"/>
              </a:rPr>
              <a:t>The key role of the Reference Group will be to examine and clarify the purpose of each of the instruments to ensure that, where possible, synergies are captured in order to provide a comprehensive picture of teaching and learning performance in the Australian higher education sector.  The Reference Group will also be responsible for ensuring that adequate stakeholder engagement has been conducted on each of the instruments as well as the suite as a whole. </a:t>
            </a:r>
          </a:p>
          <a:p>
            <a:r>
              <a:rPr lang="en-AU" sz="1200" kern="1200" dirty="0" smtClean="0">
                <a:solidFill>
                  <a:schemeClr val="tx1"/>
                </a:solidFill>
                <a:latin typeface="+mn-lt"/>
                <a:ea typeface="+mn-ea"/>
                <a:cs typeface="+mn-cs"/>
              </a:rPr>
              <a:t>The proposed Reference Group will include representatives from universities, business and students who are highly regarded for their expertise in relevant fields. </a:t>
            </a:r>
          </a:p>
          <a:p>
            <a:endParaRPr lang="en-AU" sz="1200" kern="1200" dirty="0" smtClean="0">
              <a:solidFill>
                <a:schemeClr val="tx1"/>
              </a:solidFill>
              <a:latin typeface="+mn-lt"/>
              <a:ea typeface="+mn-ea"/>
              <a:cs typeface="+mn-cs"/>
            </a:endParaRPr>
          </a:p>
          <a:p>
            <a:pPr>
              <a:buNone/>
            </a:pPr>
            <a:r>
              <a:rPr lang="en-AU" dirty="0" smtClean="0">
                <a:solidFill>
                  <a:schemeClr val="bg1"/>
                </a:solidFill>
              </a:rPr>
              <a:t>Proposed Terms of Reference may</a:t>
            </a:r>
            <a:r>
              <a:rPr lang="en-AU" baseline="0" dirty="0" smtClean="0">
                <a:solidFill>
                  <a:schemeClr val="bg1"/>
                </a:solidFill>
              </a:rPr>
              <a:t> </a:t>
            </a:r>
            <a:r>
              <a:rPr lang="en-AU" dirty="0" smtClean="0">
                <a:solidFill>
                  <a:schemeClr val="bg1"/>
                </a:solidFill>
              </a:rPr>
              <a:t>include:</a:t>
            </a:r>
          </a:p>
          <a:p>
            <a:r>
              <a:rPr lang="en-AU" dirty="0" smtClean="0">
                <a:solidFill>
                  <a:schemeClr val="bg1"/>
                </a:solidFill>
              </a:rPr>
              <a:t>The Reference Group will:</a:t>
            </a:r>
          </a:p>
          <a:p>
            <a:pPr lvl="1">
              <a:buFont typeface="Arial" pitchFamily="34" charset="0"/>
              <a:buChar char="•"/>
            </a:pPr>
            <a:r>
              <a:rPr lang="en-AU" dirty="0" smtClean="0">
                <a:solidFill>
                  <a:schemeClr val="bg1"/>
                </a:solidFill>
              </a:rPr>
              <a:t> share ideas and contribute expertise in discussions about the suite of performance measurement instruments;</a:t>
            </a:r>
          </a:p>
          <a:p>
            <a:pPr lvl="1">
              <a:buFont typeface="Arial" pitchFamily="34" charset="0"/>
              <a:buChar char="•"/>
            </a:pPr>
            <a:r>
              <a:rPr lang="en-AU" dirty="0" smtClean="0">
                <a:solidFill>
                  <a:schemeClr val="bg1"/>
                </a:solidFill>
              </a:rPr>
              <a:t> provide advice on the cohesiveness of the performance measurement instruments being developed to enable them to provide a comprehensive picture of teaching and learning performance in higher education; and</a:t>
            </a:r>
          </a:p>
          <a:p>
            <a:pPr lvl="1">
              <a:buFont typeface="Arial" pitchFamily="34" charset="0"/>
              <a:buChar char="•"/>
            </a:pPr>
            <a:r>
              <a:rPr lang="en-AU" dirty="0" smtClean="0">
                <a:solidFill>
                  <a:schemeClr val="bg1"/>
                </a:solidFill>
              </a:rPr>
              <a:t> examine the student survey instruments currently in use in the Australian higher education sector and consider how the review of the Australian Graduate Survey and the development of the University Experience Survey can be strategically implemented in this context.</a:t>
            </a:r>
            <a:r>
              <a:rPr lang="en-AU" sz="1200" kern="1200" dirty="0" smtClean="0">
                <a:solidFill>
                  <a:schemeClr val="tx1"/>
                </a:solidFill>
                <a:latin typeface="+mn-lt"/>
                <a:ea typeface="+mn-ea"/>
                <a:cs typeface="+mn-cs"/>
              </a:rPr>
              <a:t> </a:t>
            </a:r>
          </a:p>
          <a:p>
            <a:endParaRPr lang="en-AU"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The Reference Group will provide input and guidance on the development of a Discussion Paper on the Government’s quality agenda and the suite of performance measurement instruments.  The Department will provide secretariat support to the Reference Group. The Reference Group will lead consultations with the higher education sector, including Roundtable discussions to be held during 2011 to seek sector views on the Government’s quality agenda and the performance measurement instruments.</a:t>
            </a:r>
          </a:p>
          <a:p>
            <a:r>
              <a:rPr lang="en-AU" sz="1200" kern="1200" dirty="0" smtClean="0">
                <a:solidFill>
                  <a:schemeClr val="tx1"/>
                </a:solidFill>
                <a:latin typeface="+mn-lt"/>
                <a:ea typeface="+mn-ea"/>
                <a:cs typeface="+mn-cs"/>
              </a:rPr>
              <a:t> </a:t>
            </a:r>
          </a:p>
          <a:p>
            <a:r>
              <a:rPr lang="en-AU" sz="1200" kern="1200" dirty="0" smtClean="0">
                <a:solidFill>
                  <a:schemeClr val="tx1"/>
                </a:solidFill>
                <a:latin typeface="+mn-lt"/>
                <a:ea typeface="+mn-ea"/>
                <a:cs typeface="+mn-cs"/>
              </a:rPr>
              <a:t>The Reference Group will analyse sector feedback and provide advice to the Government on an appropriate way forward. The advice of the Reference Group will inform the Department’s advice to the Minister for Tertiary Education, Skills, Jobs and Workplace Relations.  </a:t>
            </a:r>
            <a:endParaRPr lang="en-AU" dirty="0" smtClean="0">
              <a:solidFill>
                <a:schemeClr val="bg1"/>
              </a:solidFill>
            </a:endParaRPr>
          </a:p>
          <a:p>
            <a:endParaRPr lang="en-AU" dirty="0" smtClean="0"/>
          </a:p>
          <a:p>
            <a:endParaRPr lang="en-AU" dirty="0"/>
          </a:p>
        </p:txBody>
      </p:sp>
      <p:sp>
        <p:nvSpPr>
          <p:cNvPr id="4" name="Slide Number Placeholder 3"/>
          <p:cNvSpPr>
            <a:spLocks noGrp="1"/>
          </p:cNvSpPr>
          <p:nvPr>
            <p:ph type="sldNum" sz="quarter" idx="10"/>
          </p:nvPr>
        </p:nvSpPr>
        <p:spPr/>
        <p:txBody>
          <a:bodyPr/>
          <a:lstStyle/>
          <a:p>
            <a:fld id="{E9327E6A-569A-46AF-855F-256AFE0E1AF9}" type="slidenum">
              <a:rPr lang="en-AU" smtClean="0"/>
              <a:pPr/>
              <a:t>5</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Consultation:</a:t>
            </a:r>
          </a:p>
          <a:p>
            <a:pPr>
              <a:buFontTx/>
              <a:buChar char="-"/>
            </a:pPr>
            <a:r>
              <a:rPr lang="en-AU" baseline="0" dirty="0" smtClean="0"/>
              <a:t> Consortium: ACER, </a:t>
            </a:r>
            <a:r>
              <a:rPr lang="en-AU" baseline="0" dirty="0" err="1" smtClean="0"/>
              <a:t>CSHE</a:t>
            </a:r>
            <a:r>
              <a:rPr lang="en-AU" baseline="0" dirty="0" smtClean="0"/>
              <a:t>, Griffith Institute</a:t>
            </a:r>
          </a:p>
          <a:p>
            <a:pPr>
              <a:buFontTx/>
              <a:buChar char="-"/>
            </a:pPr>
            <a:r>
              <a:rPr lang="en-AU" baseline="0" dirty="0" smtClean="0"/>
              <a:t> Project steering group – Consortium + DEEWR</a:t>
            </a:r>
            <a:br>
              <a:rPr lang="en-AU" baseline="0" dirty="0" smtClean="0"/>
            </a:br>
            <a:r>
              <a:rPr lang="en-AU" baseline="0" dirty="0" smtClean="0"/>
              <a:t>- Project advisory group – university and student group representatives</a:t>
            </a:r>
          </a:p>
          <a:p>
            <a:pPr>
              <a:buFontTx/>
              <a:buChar char="-"/>
            </a:pPr>
            <a:endParaRPr lang="en-AU" baseline="0" dirty="0" smtClean="0"/>
          </a:p>
          <a:p>
            <a:pPr>
              <a:buFontTx/>
              <a:buChar char="-"/>
            </a:pPr>
            <a:r>
              <a:rPr lang="en-AU" baseline="0" dirty="0" smtClean="0"/>
              <a:t> National forum – May 2011</a:t>
            </a:r>
          </a:p>
          <a:p>
            <a:pPr>
              <a:buFontTx/>
              <a:buChar char="-"/>
            </a:pPr>
            <a:r>
              <a:rPr lang="en-AU" baseline="0" dirty="0" smtClean="0"/>
              <a:t> Design consultation paper</a:t>
            </a:r>
          </a:p>
          <a:p>
            <a:pPr>
              <a:buFontTx/>
              <a:buChar char="-"/>
            </a:pPr>
            <a:r>
              <a:rPr lang="en-AU" baseline="0" dirty="0" smtClean="0"/>
              <a:t> Ongoing conversations with universities</a:t>
            </a:r>
          </a:p>
          <a:p>
            <a:pPr>
              <a:buFontTx/>
              <a:buChar char="-"/>
            </a:pPr>
            <a:r>
              <a:rPr lang="en-AU" baseline="0" dirty="0" smtClean="0"/>
              <a:t> Instrument testing – July 2011</a:t>
            </a:r>
          </a:p>
          <a:p>
            <a:pPr>
              <a:buFontTx/>
              <a:buChar char="-"/>
            </a:pPr>
            <a:r>
              <a:rPr lang="en-AU" baseline="0" dirty="0" smtClean="0"/>
              <a:t> Pilot implementation – August 2011</a:t>
            </a:r>
          </a:p>
          <a:p>
            <a:pPr>
              <a:buFontTx/>
              <a:buChar char="-"/>
            </a:pPr>
            <a:r>
              <a:rPr lang="en-AU" baseline="0" dirty="0" smtClean="0"/>
              <a:t> Final report on project (including recommendation for use in Performance Funding) – November 2011</a:t>
            </a:r>
          </a:p>
          <a:p>
            <a:pPr>
              <a:buFontTx/>
              <a:buNone/>
            </a:pPr>
            <a:endParaRPr lang="en-AU" dirty="0"/>
          </a:p>
        </p:txBody>
      </p:sp>
      <p:sp>
        <p:nvSpPr>
          <p:cNvPr id="4" name="Slide Number Placeholder 3"/>
          <p:cNvSpPr>
            <a:spLocks noGrp="1"/>
          </p:cNvSpPr>
          <p:nvPr>
            <p:ph type="sldNum" sz="quarter" idx="10"/>
          </p:nvPr>
        </p:nvSpPr>
        <p:spPr/>
        <p:txBody>
          <a:bodyPr/>
          <a:lstStyle/>
          <a:p>
            <a:fld id="{E9327E6A-569A-46AF-855F-256AFE0E1AF9}" type="slidenum">
              <a:rPr lang="en-AU" smtClean="0"/>
              <a:pPr/>
              <a:t>6</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9327E6A-569A-46AF-855F-256AFE0E1AF9}" type="slidenum">
              <a:rPr lang="en-AU" smtClean="0"/>
              <a:pPr/>
              <a:t>7</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AU" dirty="0" smtClean="0"/>
              <a:t>DEEWR</a:t>
            </a:r>
            <a:r>
              <a:rPr lang="en-AU" baseline="0" dirty="0" smtClean="0"/>
              <a:t> has previously published AGS results as follows:</a:t>
            </a:r>
          </a:p>
          <a:p>
            <a:endParaRPr lang="en-AU" baseline="0" dirty="0" smtClean="0"/>
          </a:p>
          <a:p>
            <a:r>
              <a:rPr lang="en-AU" i="1" baseline="0" dirty="0" smtClean="0"/>
              <a:t>Characteristics and Performance of Higher Education Institutions, 1998</a:t>
            </a:r>
          </a:p>
          <a:p>
            <a:endParaRPr lang="en-AU" baseline="0" dirty="0" smtClean="0"/>
          </a:p>
          <a:p>
            <a:r>
              <a:rPr lang="en-AU" baseline="0" dirty="0" smtClean="0"/>
              <a:t>Indicators published at institution level  were GDS - full-time employment, full-time study, graduate starting salaries and </a:t>
            </a:r>
            <a:r>
              <a:rPr lang="en-AU" baseline="0" dirty="0" err="1" smtClean="0"/>
              <a:t>CEQ</a:t>
            </a:r>
            <a:r>
              <a:rPr lang="en-AU" baseline="0" dirty="0" smtClean="0"/>
              <a:t> – good teaching, generic skills and overall satisfaction.  </a:t>
            </a:r>
          </a:p>
          <a:p>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GDS indicators were adjusted for a range of demographic and course variables.  </a:t>
            </a:r>
            <a:r>
              <a:rPr lang="en-AU" baseline="0" dirty="0" err="1" smtClean="0"/>
              <a:t>CEQ</a:t>
            </a:r>
            <a:r>
              <a:rPr lang="en-AU" baseline="0" dirty="0" smtClean="0"/>
              <a:t> indicators were adjusted for field of education.</a:t>
            </a:r>
            <a:endParaRPr lang="en-AU" dirty="0" smtClean="0"/>
          </a:p>
          <a:p>
            <a:endParaRPr lang="en-AU" baseline="0" dirty="0" smtClean="0"/>
          </a:p>
          <a:p>
            <a:endParaRPr lang="en-AU" i="1" baseline="0" dirty="0" smtClean="0"/>
          </a:p>
          <a:p>
            <a:r>
              <a:rPr lang="en-AU" i="1" baseline="0" dirty="0" smtClean="0"/>
              <a:t>Characteristics and Performance of Higher Education Institutions, 2000</a:t>
            </a:r>
          </a:p>
          <a:p>
            <a:endParaRPr lang="en-AU" baseline="0" dirty="0" smtClean="0"/>
          </a:p>
          <a:p>
            <a:r>
              <a:rPr lang="en-AU" baseline="0" dirty="0" smtClean="0"/>
              <a:t>Indicators published at institution level  were GDS - full-time employment, full-time study, graduate starting salaries and </a:t>
            </a:r>
            <a:r>
              <a:rPr lang="en-AU" baseline="0" dirty="0" err="1" smtClean="0"/>
              <a:t>CEQ</a:t>
            </a:r>
            <a:r>
              <a:rPr lang="en-AU" baseline="0" dirty="0" smtClean="0"/>
              <a:t> – good teaching, generic skills and overall satisfaction.  </a:t>
            </a:r>
          </a:p>
          <a:p>
            <a:endParaRPr lang="en-AU" baseline="0" dirty="0" smtClean="0"/>
          </a:p>
          <a:p>
            <a:r>
              <a:rPr lang="en-AU" baseline="0" dirty="0" smtClean="0"/>
              <a:t>GDS indicators were adjusted for a range of demographic, course and labour market variables.  </a:t>
            </a:r>
            <a:r>
              <a:rPr lang="en-AU" baseline="0" dirty="0" err="1" smtClean="0"/>
              <a:t>CEQ</a:t>
            </a:r>
            <a:r>
              <a:rPr lang="en-AU" baseline="0" dirty="0" smtClean="0"/>
              <a:t> indicators were adjusted for field of education. </a:t>
            </a:r>
          </a:p>
          <a:p>
            <a:endParaRPr lang="en-AU" baseline="0" dirty="0" smtClean="0"/>
          </a:p>
          <a:p>
            <a:r>
              <a:rPr lang="en-AU" baseline="0" dirty="0" smtClean="0"/>
              <a:t>Standard errors were published for GDS and </a:t>
            </a:r>
            <a:r>
              <a:rPr lang="en-AU" baseline="0" dirty="0" err="1" smtClean="0"/>
              <a:t>CEQ</a:t>
            </a:r>
            <a:r>
              <a:rPr lang="en-AU" baseline="0" dirty="0" smtClean="0"/>
              <a:t> institutional indicators.</a:t>
            </a:r>
          </a:p>
          <a:p>
            <a:endParaRPr lang="en-AU" baseline="0" dirty="0" smtClean="0"/>
          </a:p>
          <a:p>
            <a:r>
              <a:rPr lang="en-AU" i="1" baseline="0" dirty="0" smtClean="0"/>
              <a:t>Ten Fields website, 2001</a:t>
            </a:r>
          </a:p>
          <a:p>
            <a:endParaRPr lang="en-AU" baseline="0" dirty="0" smtClean="0"/>
          </a:p>
          <a:p>
            <a:r>
              <a:rPr lang="en-AU" baseline="0" dirty="0" smtClean="0"/>
              <a:t>Published GDS and </a:t>
            </a:r>
            <a:r>
              <a:rPr lang="en-AU" baseline="0" dirty="0" err="1" smtClean="0"/>
              <a:t>CEQ</a:t>
            </a:r>
            <a:r>
              <a:rPr lang="en-AU" baseline="0" dirty="0" smtClean="0"/>
              <a:t> indicators  by field of education</a:t>
            </a:r>
          </a:p>
          <a:p>
            <a:endParaRPr lang="en-AU" baseline="0" dirty="0" smtClean="0"/>
          </a:p>
          <a:p>
            <a:r>
              <a:rPr lang="en-AU" i="1" baseline="0" dirty="0" smtClean="0"/>
              <a:t>Going to Uni website, 2004</a:t>
            </a:r>
          </a:p>
          <a:p>
            <a:endParaRPr lang="en-AU" baseline="0" dirty="0" smtClean="0"/>
          </a:p>
          <a:p>
            <a:r>
              <a:rPr lang="en-AU" baseline="0" dirty="0" smtClean="0"/>
              <a:t>Publishes course information and enrolment statistics by field of education</a:t>
            </a:r>
          </a:p>
          <a:p>
            <a:r>
              <a:rPr lang="en-AU" i="1" baseline="0" dirty="0" smtClean="0"/>
              <a:t>Learning and Teaching Performance Fund</a:t>
            </a:r>
          </a:p>
          <a:p>
            <a:endParaRPr lang="en-AU" baseline="0" dirty="0" smtClean="0"/>
          </a:p>
          <a:p>
            <a:r>
              <a:rPr lang="en-AU" baseline="0" dirty="0" smtClean="0"/>
              <a:t>Indicators published at four broad discipline levels (Science, Business, Humanities and Health) were GDS – full-time employment and full-time and part-time study  and </a:t>
            </a:r>
            <a:r>
              <a:rPr lang="en-AU" baseline="0" dirty="0" err="1" smtClean="0"/>
              <a:t>CEQ</a:t>
            </a:r>
            <a:r>
              <a:rPr lang="en-AU" baseline="0" dirty="0" smtClean="0"/>
              <a:t> – good teaching, generic skills and overall satisfaction</a:t>
            </a:r>
          </a:p>
          <a:p>
            <a:endParaRPr lang="en-AU" baseline="0" dirty="0" smtClean="0"/>
          </a:p>
          <a:p>
            <a:r>
              <a:rPr lang="en-AU" baseline="0" dirty="0" smtClean="0"/>
              <a:t>GDS and </a:t>
            </a:r>
            <a:r>
              <a:rPr lang="en-AU" baseline="0" dirty="0" err="1" smtClean="0"/>
              <a:t>CEQ</a:t>
            </a:r>
            <a:r>
              <a:rPr lang="en-AU" baseline="0" dirty="0" smtClean="0"/>
              <a:t> indicators were adjusted for field of education.</a:t>
            </a:r>
          </a:p>
          <a:p>
            <a:endParaRPr lang="en-AU" baseline="0" dirty="0" smtClean="0"/>
          </a:p>
          <a:p>
            <a:r>
              <a:rPr lang="en-AU" i="1" baseline="0" dirty="0" smtClean="0"/>
              <a:t>Compacts/Performance funding</a:t>
            </a:r>
          </a:p>
          <a:p>
            <a:endParaRPr lang="en-AU" baseline="0" dirty="0" smtClean="0"/>
          </a:p>
          <a:p>
            <a:r>
              <a:rPr lang="en-AU" baseline="0" dirty="0" smtClean="0"/>
              <a:t>For the first Compact period (2011-2013), institutions will be participate in the review and development of the </a:t>
            </a:r>
            <a:r>
              <a:rPr lang="en-AU" baseline="0" dirty="0" err="1" smtClean="0"/>
              <a:t>CEQ</a:t>
            </a:r>
            <a:r>
              <a:rPr lang="en-AU" baseline="0" dirty="0" smtClean="0"/>
              <a:t> for the purposes of establishing baseline performance.</a:t>
            </a:r>
          </a:p>
          <a:p>
            <a:endParaRPr lang="en-AU" baseline="0" dirty="0" smtClean="0"/>
          </a:p>
          <a:p>
            <a:r>
              <a:rPr lang="en-AU" baseline="0" dirty="0" smtClean="0"/>
              <a:t>It is intended that in the second Compacts period commencing from 2014, that performance targets will be set at institution level for </a:t>
            </a:r>
            <a:r>
              <a:rPr lang="en-AU" baseline="0" dirty="0" err="1" smtClean="0"/>
              <a:t>CEQ</a:t>
            </a:r>
            <a:r>
              <a:rPr lang="en-AU" baseline="0" dirty="0" smtClean="0"/>
              <a:t> good teaching/overall satisfaction and generic skills.</a:t>
            </a:r>
          </a:p>
          <a:p>
            <a:endParaRPr lang="en-AU" dirty="0"/>
          </a:p>
        </p:txBody>
      </p:sp>
      <p:sp>
        <p:nvSpPr>
          <p:cNvPr id="4" name="Slide Number Placeholder 3"/>
          <p:cNvSpPr>
            <a:spLocks noGrp="1"/>
          </p:cNvSpPr>
          <p:nvPr>
            <p:ph type="sldNum" sz="quarter" idx="10"/>
          </p:nvPr>
        </p:nvSpPr>
        <p:spPr/>
        <p:txBody>
          <a:bodyPr/>
          <a:lstStyle/>
          <a:p>
            <a:fld id="{E9327E6A-569A-46AF-855F-256AFE0E1AF9}" type="slidenum">
              <a:rPr lang="en-AU" smtClean="0"/>
              <a:pPr/>
              <a:t>8</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24600DEE-AD98-4B51-9F98-A52CD32DDF3A}" type="slidenum">
              <a:rPr lang="en-AU" smtClean="0"/>
              <a:pPr/>
              <a:t>9</a:t>
            </a:fld>
            <a:endParaRPr lang="en-AU" smtClean="0"/>
          </a:p>
        </p:txBody>
      </p:sp>
      <p:sp>
        <p:nvSpPr>
          <p:cNvPr id="12291" name="Rectangle 2"/>
          <p:cNvSpPr>
            <a:spLocks noGrp="1" noRot="1" noChangeAspect="1" noChangeArrowheads="1" noTextEdit="1"/>
          </p:cNvSpPr>
          <p:nvPr>
            <p:ph type="sldImg"/>
          </p:nvPr>
        </p:nvSpPr>
        <p:spPr>
          <a:xfrm>
            <a:off x="1143000" y="685800"/>
            <a:ext cx="4572000" cy="3429000"/>
          </a:xfrm>
          <a:ln/>
        </p:spPr>
      </p:sp>
      <p:sp>
        <p:nvSpPr>
          <p:cNvPr id="12292" name="Rectangle 3"/>
          <p:cNvSpPr>
            <a:spLocks noGrp="1" noChangeArrowheads="1"/>
          </p:cNvSpPr>
          <p:nvPr>
            <p:ph type="body" idx="1"/>
          </p:nvPr>
        </p:nvSpPr>
        <p:spPr>
          <a:noFill/>
          <a:ln/>
        </p:spPr>
        <p:txBody>
          <a:bodyPr/>
          <a:lstStyle/>
          <a:p>
            <a:pPr marL="228600" indent="-228600" algn="l" rtl="0" eaLnBrk="1" fontAlgn="base" hangingPunct="1">
              <a:spcBef>
                <a:spcPct val="30000"/>
              </a:spcBef>
              <a:spcAft>
                <a:spcPct val="0"/>
              </a:spcAft>
              <a:buFont typeface="Arial" pitchFamily="34" charset="0"/>
              <a:buChar char="•"/>
              <a:defRPr/>
            </a:pPr>
            <a:r>
              <a:rPr lang="en-US" sz="1200" kern="1200" dirty="0" smtClean="0">
                <a:solidFill>
                  <a:schemeClr val="bg1"/>
                </a:solidFill>
                <a:latin typeface="Arial" charset="0"/>
                <a:ea typeface="+mn-ea"/>
                <a:cs typeface="+mn-cs"/>
              </a:rPr>
              <a:t>The then Deputy Prime Minister announced on 3 March that the Australian Government would establish a </a:t>
            </a:r>
            <a:r>
              <a:rPr lang="en-US" sz="1200" i="1" kern="1200" dirty="0" err="1" smtClean="0">
                <a:solidFill>
                  <a:schemeClr val="bg1"/>
                </a:solidFill>
                <a:latin typeface="Arial" charset="0"/>
                <a:ea typeface="+mn-ea"/>
                <a:cs typeface="+mn-cs"/>
              </a:rPr>
              <a:t>MyUniversity</a:t>
            </a:r>
            <a:r>
              <a:rPr lang="en-US" sz="1200" kern="1200" dirty="0" smtClean="0">
                <a:solidFill>
                  <a:schemeClr val="bg1"/>
                </a:solidFill>
                <a:latin typeface="Arial" charset="0"/>
                <a:ea typeface="+mn-ea"/>
                <a:cs typeface="+mn-cs"/>
              </a:rPr>
              <a:t> website by no later than January 2012.</a:t>
            </a:r>
          </a:p>
          <a:p>
            <a:pPr marL="228600" indent="-228600" algn="l" rtl="0" eaLnBrk="1" fontAlgn="base" hangingPunct="1">
              <a:spcBef>
                <a:spcPct val="30000"/>
              </a:spcBef>
              <a:spcAft>
                <a:spcPct val="0"/>
              </a:spcAft>
              <a:buFont typeface="Arial" pitchFamily="34" charset="0"/>
              <a:buChar char="•"/>
              <a:defRPr/>
            </a:pPr>
            <a:r>
              <a:rPr lang="en-US" sz="1200" kern="1200" dirty="0" smtClean="0">
                <a:solidFill>
                  <a:schemeClr val="bg1"/>
                </a:solidFill>
                <a:latin typeface="Arial" charset="0"/>
                <a:ea typeface="+mn-ea"/>
                <a:cs typeface="+mn-cs"/>
              </a:rPr>
              <a:t>The </a:t>
            </a:r>
            <a:r>
              <a:rPr lang="en-US" sz="1200" i="1" kern="1200" dirty="0" err="1" smtClean="0">
                <a:solidFill>
                  <a:schemeClr val="bg1"/>
                </a:solidFill>
                <a:latin typeface="Arial" charset="0"/>
                <a:ea typeface="+mn-ea"/>
                <a:cs typeface="+mn-cs"/>
              </a:rPr>
              <a:t>MyUniversity</a:t>
            </a:r>
            <a:r>
              <a:rPr lang="en-US" sz="1200" kern="1200" dirty="0" smtClean="0">
                <a:solidFill>
                  <a:schemeClr val="bg1"/>
                </a:solidFill>
                <a:latin typeface="Arial" charset="0"/>
                <a:ea typeface="+mn-ea"/>
                <a:cs typeface="+mn-cs"/>
              </a:rPr>
              <a:t> website will be a user-friendly, interactive and searchable website to assist students to make informed decisions about where and what to study.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xfrm>
            <a:off x="1143000" y="685800"/>
            <a:ext cx="4572000" cy="3429000"/>
          </a:xfrm>
          <a:ln/>
        </p:spPr>
      </p:sp>
      <p:sp>
        <p:nvSpPr>
          <p:cNvPr id="3" name="Notes Placeholder 2"/>
          <p:cNvSpPr>
            <a:spLocks noGrp="1"/>
          </p:cNvSpPr>
          <p:nvPr>
            <p:ph type="body" idx="1"/>
          </p:nvPr>
        </p:nvSpPr>
        <p:spPr/>
        <p:txBody>
          <a:bodyPr>
            <a:normAutofit lnSpcReduction="10000"/>
          </a:bodyPr>
          <a:lstStyle/>
          <a:p>
            <a:pPr marL="228600" indent="-228600" eaLnBrk="1" hangingPunct="1">
              <a:buFont typeface="Arial" pitchFamily="34" charset="0"/>
              <a:buChar char="•"/>
              <a:defRPr/>
            </a:pPr>
            <a:r>
              <a:rPr lang="en-AU" dirty="0" smtClean="0">
                <a:solidFill>
                  <a:schemeClr val="bg1"/>
                </a:solidFill>
              </a:rPr>
              <a:t>With students having more choice about where they will study, under this new system, it is important that they have access to clear and meaningful information about higher education providers. </a:t>
            </a:r>
          </a:p>
          <a:p>
            <a:pPr marL="228600" indent="-228600" eaLnBrk="1" hangingPunct="1">
              <a:buFont typeface="Arial" pitchFamily="34" charset="0"/>
              <a:buChar char="•"/>
              <a:defRPr/>
            </a:pPr>
            <a:r>
              <a:rPr lang="en-AU" dirty="0" smtClean="0">
                <a:solidFill>
                  <a:srgbClr val="4D4D4D"/>
                </a:solidFill>
              </a:rPr>
              <a:t>Most of the information is already available on the department’s web site. However, the </a:t>
            </a:r>
            <a:r>
              <a:rPr lang="en-AU" i="1" dirty="0" err="1" smtClean="0">
                <a:solidFill>
                  <a:srgbClr val="4D4D4D"/>
                </a:solidFill>
              </a:rPr>
              <a:t>MyUniversity</a:t>
            </a:r>
            <a:r>
              <a:rPr lang="en-AU" i="1" dirty="0" smtClean="0">
                <a:solidFill>
                  <a:srgbClr val="4D4D4D"/>
                </a:solidFill>
              </a:rPr>
              <a:t>  </a:t>
            </a:r>
            <a:r>
              <a:rPr lang="en-AU" dirty="0" smtClean="0">
                <a:solidFill>
                  <a:srgbClr val="4D4D4D"/>
                </a:solidFill>
              </a:rPr>
              <a:t>website will allow students to analyse the data more easily and compare universities.</a:t>
            </a:r>
          </a:p>
          <a:p>
            <a:pPr marL="228600" indent="-228600" eaLnBrk="1" hangingPunct="1">
              <a:buFont typeface="Arial" pitchFamily="34" charset="0"/>
              <a:buChar char="•"/>
              <a:defRPr/>
            </a:pPr>
            <a:r>
              <a:rPr lang="en-AU" dirty="0" smtClean="0"/>
              <a:t>The </a:t>
            </a:r>
            <a:r>
              <a:rPr lang="en-AU" i="1" dirty="0" err="1" smtClean="0"/>
              <a:t>MyUniversity</a:t>
            </a:r>
            <a:r>
              <a:rPr lang="en-AU" dirty="0" smtClean="0"/>
              <a:t>  website will not be creating </a:t>
            </a:r>
            <a:r>
              <a:rPr lang="en-AU" b="1" dirty="0" smtClean="0"/>
              <a:t>league table </a:t>
            </a:r>
            <a:r>
              <a:rPr lang="en-AU" dirty="0" smtClean="0"/>
              <a:t>lists, rather, the site will allow users to determine their own areas of interest and search for results according to those interests.</a:t>
            </a:r>
          </a:p>
          <a:p>
            <a:pPr marL="228600" indent="-228600" eaLnBrk="1" hangingPunct="1">
              <a:buFont typeface="Arial" pitchFamily="34" charset="0"/>
              <a:buChar char="•"/>
              <a:defRPr/>
            </a:pPr>
            <a:r>
              <a:rPr lang="en-AU" dirty="0" smtClean="0"/>
              <a:t>Search results will display information based on the criteria entered by the user. </a:t>
            </a:r>
          </a:p>
          <a:p>
            <a:pPr marL="228600" indent="-228600" eaLnBrk="1" hangingPunct="1">
              <a:buFont typeface="Arial" pitchFamily="34" charset="0"/>
              <a:buChar char="•"/>
              <a:defRPr/>
            </a:pPr>
            <a:r>
              <a:rPr lang="en-AU" dirty="0" smtClean="0"/>
              <a:t>Some indicators will be at field of education level and some at institution level.</a:t>
            </a:r>
          </a:p>
          <a:p>
            <a:pPr marL="228600" indent="-228600" eaLnBrk="1" hangingPunct="1">
              <a:buFont typeface="Arial" pitchFamily="34" charset="0"/>
              <a:buNone/>
              <a:defRPr/>
            </a:pPr>
            <a:endParaRPr lang="en-AU" dirty="0" smtClean="0"/>
          </a:p>
          <a:p>
            <a:pPr marL="228600" lvl="0" indent="-228600" algn="l" rtl="0" eaLnBrk="1" fontAlgn="base" hangingPunct="1">
              <a:spcBef>
                <a:spcPct val="30000"/>
              </a:spcBef>
              <a:spcAft>
                <a:spcPct val="0"/>
              </a:spcAft>
              <a:buFont typeface="Arial" pitchFamily="34" charset="0"/>
              <a:buChar char="•"/>
              <a:defRPr/>
            </a:pPr>
            <a:r>
              <a:rPr lang="en-AU" sz="1200" kern="1200" dirty="0" smtClean="0">
                <a:solidFill>
                  <a:schemeClr val="tx1"/>
                </a:solidFill>
                <a:latin typeface="Arial" charset="0"/>
                <a:ea typeface="+mn-ea"/>
                <a:cs typeface="+mn-cs"/>
              </a:rPr>
              <a:t>In future releases, </a:t>
            </a:r>
            <a:r>
              <a:rPr lang="en-AU" sz="1200" i="1" kern="1200" dirty="0" err="1" smtClean="0">
                <a:solidFill>
                  <a:schemeClr val="tx1"/>
                </a:solidFill>
                <a:latin typeface="Arial" charset="0"/>
                <a:ea typeface="+mn-ea"/>
                <a:cs typeface="+mn-cs"/>
              </a:rPr>
              <a:t>MyUniversity</a:t>
            </a:r>
            <a:r>
              <a:rPr lang="en-AU" sz="1200" i="1" kern="1200" dirty="0" smtClean="0">
                <a:solidFill>
                  <a:schemeClr val="tx1"/>
                </a:solidFill>
                <a:latin typeface="Arial" charset="0"/>
                <a:ea typeface="+mn-ea"/>
                <a:cs typeface="+mn-cs"/>
              </a:rPr>
              <a:t> </a:t>
            </a:r>
            <a:r>
              <a:rPr lang="en-AU" sz="1200" kern="1200" dirty="0" smtClean="0">
                <a:solidFill>
                  <a:schemeClr val="tx1"/>
                </a:solidFill>
                <a:latin typeface="Arial" charset="0"/>
                <a:ea typeface="+mn-ea"/>
                <a:cs typeface="+mn-cs"/>
              </a:rPr>
              <a:t>may include performance data from the performance measurement instruments being developed as part of the </a:t>
            </a:r>
            <a:r>
              <a:rPr lang="en-AU" sz="1200" i="1" kern="1200" dirty="0" smtClean="0">
                <a:solidFill>
                  <a:schemeClr val="tx1"/>
                </a:solidFill>
                <a:latin typeface="Arial" charset="0"/>
                <a:ea typeface="+mn-ea"/>
                <a:cs typeface="+mn-cs"/>
              </a:rPr>
              <a:t>Advancing Quality in Higher Education </a:t>
            </a:r>
            <a:r>
              <a:rPr lang="en-AU" sz="1200" kern="1200" dirty="0" smtClean="0">
                <a:solidFill>
                  <a:schemeClr val="tx1"/>
                </a:solidFill>
                <a:latin typeface="Arial" charset="0"/>
                <a:ea typeface="+mn-ea"/>
                <a:cs typeface="+mn-cs"/>
              </a:rPr>
              <a:t>initiative: </a:t>
            </a:r>
          </a:p>
          <a:p>
            <a:pPr marL="685800" lvl="1" indent="-228600" algn="l" rtl="0" eaLnBrk="1" fontAlgn="base" hangingPunct="1">
              <a:spcBef>
                <a:spcPct val="30000"/>
              </a:spcBef>
              <a:spcAft>
                <a:spcPct val="0"/>
              </a:spcAft>
              <a:buFont typeface="Arial" pitchFamily="34" charset="0"/>
              <a:buChar char="•"/>
              <a:defRPr/>
            </a:pPr>
            <a:r>
              <a:rPr lang="en-AU" sz="1200" kern="1200" dirty="0" smtClean="0">
                <a:solidFill>
                  <a:schemeClr val="tx1"/>
                </a:solidFill>
                <a:latin typeface="Arial" charset="0"/>
                <a:ea typeface="+mn-ea"/>
                <a:cs typeface="+mn-cs"/>
              </a:rPr>
              <a:t>the </a:t>
            </a:r>
            <a:r>
              <a:rPr lang="en-AU" sz="1200" i="1" kern="1200" dirty="0" smtClean="0">
                <a:solidFill>
                  <a:schemeClr val="tx1"/>
                </a:solidFill>
                <a:latin typeface="Arial" charset="0"/>
                <a:ea typeface="+mn-ea"/>
                <a:cs typeface="+mn-cs"/>
              </a:rPr>
              <a:t>University Experience Survey </a:t>
            </a:r>
            <a:r>
              <a:rPr lang="en-AU" sz="1200" kern="1200" dirty="0" smtClean="0">
                <a:solidFill>
                  <a:schemeClr val="tx1"/>
                </a:solidFill>
                <a:latin typeface="Arial" charset="0"/>
                <a:ea typeface="+mn-ea"/>
                <a:cs typeface="+mn-cs"/>
              </a:rPr>
              <a:t>(</a:t>
            </a:r>
            <a:r>
              <a:rPr lang="en-AU" sz="1200" kern="1200" dirty="0" err="1" smtClean="0">
                <a:solidFill>
                  <a:schemeClr val="tx1"/>
                </a:solidFill>
                <a:latin typeface="Arial" charset="0"/>
                <a:ea typeface="+mn-ea"/>
                <a:cs typeface="+mn-cs"/>
              </a:rPr>
              <a:t>UES</a:t>
            </a:r>
            <a:r>
              <a:rPr lang="en-AU" sz="1200" kern="1200" dirty="0" smtClean="0">
                <a:solidFill>
                  <a:schemeClr val="tx1"/>
                </a:solidFill>
                <a:latin typeface="Arial" charset="0"/>
                <a:ea typeface="+mn-ea"/>
                <a:cs typeface="+mn-cs"/>
              </a:rPr>
              <a:t>); </a:t>
            </a:r>
          </a:p>
          <a:p>
            <a:pPr marL="685800" lvl="1" indent="-228600" algn="l" rtl="0" eaLnBrk="1" fontAlgn="base" hangingPunct="1">
              <a:spcBef>
                <a:spcPct val="30000"/>
              </a:spcBef>
              <a:spcAft>
                <a:spcPct val="0"/>
              </a:spcAft>
              <a:buFont typeface="Arial" pitchFamily="34" charset="0"/>
              <a:buChar char="•"/>
              <a:defRPr/>
            </a:pPr>
            <a:r>
              <a:rPr lang="en-AU" sz="1200" kern="1200" dirty="0" smtClean="0">
                <a:solidFill>
                  <a:schemeClr val="tx1"/>
                </a:solidFill>
                <a:latin typeface="Arial" charset="0"/>
                <a:ea typeface="+mn-ea"/>
                <a:cs typeface="+mn-cs"/>
              </a:rPr>
              <a:t>an Australian version of the </a:t>
            </a:r>
            <a:r>
              <a:rPr lang="en-AU" sz="1200" i="1" kern="1200" dirty="0" smtClean="0">
                <a:solidFill>
                  <a:schemeClr val="tx1"/>
                </a:solidFill>
                <a:latin typeface="Arial" charset="0"/>
                <a:ea typeface="+mn-ea"/>
                <a:cs typeface="+mn-cs"/>
              </a:rPr>
              <a:t>Collegiate Learning Assessment </a:t>
            </a:r>
            <a:r>
              <a:rPr lang="en-AU" sz="1200" kern="1200" dirty="0" smtClean="0">
                <a:solidFill>
                  <a:schemeClr val="tx1"/>
                </a:solidFill>
                <a:latin typeface="Arial" charset="0"/>
                <a:ea typeface="+mn-ea"/>
                <a:cs typeface="+mn-cs"/>
              </a:rPr>
              <a:t>(</a:t>
            </a:r>
            <a:r>
              <a:rPr lang="en-AU" sz="1200" kern="1200" dirty="0" err="1" smtClean="0">
                <a:solidFill>
                  <a:schemeClr val="tx1"/>
                </a:solidFill>
                <a:latin typeface="Arial" charset="0"/>
                <a:ea typeface="+mn-ea"/>
                <a:cs typeface="+mn-cs"/>
              </a:rPr>
              <a:t>CLA</a:t>
            </a:r>
            <a:r>
              <a:rPr lang="en-AU" sz="1200" kern="1200" dirty="0" smtClean="0">
                <a:solidFill>
                  <a:schemeClr val="tx1"/>
                </a:solidFill>
                <a:latin typeface="Arial" charset="0"/>
                <a:ea typeface="+mn-ea"/>
                <a:cs typeface="+mn-cs"/>
              </a:rPr>
              <a:t>); </a:t>
            </a:r>
          </a:p>
          <a:p>
            <a:pPr marL="685800" lvl="1" indent="-228600" algn="l" rtl="0" eaLnBrk="1" fontAlgn="base" hangingPunct="1">
              <a:spcBef>
                <a:spcPct val="30000"/>
              </a:spcBef>
              <a:spcAft>
                <a:spcPct val="0"/>
              </a:spcAft>
              <a:buFont typeface="Arial" pitchFamily="34" charset="0"/>
              <a:buChar char="•"/>
              <a:defRPr/>
            </a:pPr>
            <a:r>
              <a:rPr lang="en-AU" sz="1200" kern="1200" dirty="0" smtClean="0">
                <a:solidFill>
                  <a:schemeClr val="tx1"/>
                </a:solidFill>
                <a:latin typeface="Arial" charset="0"/>
                <a:ea typeface="+mn-ea"/>
                <a:cs typeface="+mn-cs"/>
              </a:rPr>
              <a:t>the composite Teaching Quality Indicator (</a:t>
            </a:r>
            <a:r>
              <a:rPr lang="en-AU" sz="1200" kern="1200" dirty="0" err="1" smtClean="0">
                <a:solidFill>
                  <a:schemeClr val="tx1"/>
                </a:solidFill>
                <a:latin typeface="Arial" charset="0"/>
                <a:ea typeface="+mn-ea"/>
                <a:cs typeface="+mn-cs"/>
              </a:rPr>
              <a:t>TQI</a:t>
            </a:r>
            <a:r>
              <a:rPr lang="en-AU" sz="1200" kern="1200" dirty="0" smtClean="0">
                <a:solidFill>
                  <a:schemeClr val="tx1"/>
                </a:solidFill>
                <a:latin typeface="Arial" charset="0"/>
                <a:ea typeface="+mn-ea"/>
                <a:cs typeface="+mn-cs"/>
              </a:rPr>
              <a:t>); and </a:t>
            </a:r>
          </a:p>
          <a:p>
            <a:pPr marL="685800" lvl="1" indent="-228600" algn="l" rtl="0" eaLnBrk="1" fontAlgn="base" hangingPunct="1">
              <a:spcBef>
                <a:spcPct val="30000"/>
              </a:spcBef>
              <a:spcAft>
                <a:spcPct val="0"/>
              </a:spcAft>
              <a:buFont typeface="Arial" pitchFamily="34" charset="0"/>
              <a:buChar char="•"/>
              <a:defRPr/>
            </a:pPr>
            <a:r>
              <a:rPr lang="en-AU" sz="1200" kern="1200" dirty="0" smtClean="0">
                <a:solidFill>
                  <a:schemeClr val="tx1"/>
                </a:solidFill>
                <a:latin typeface="Arial" charset="0"/>
                <a:ea typeface="+mn-ea"/>
                <a:cs typeface="+mn-cs"/>
              </a:rPr>
              <a:t>a strengthened </a:t>
            </a:r>
            <a:r>
              <a:rPr lang="en-AU" sz="1200" i="1" kern="1200" dirty="0" smtClean="0">
                <a:solidFill>
                  <a:schemeClr val="tx1"/>
                </a:solidFill>
                <a:latin typeface="Arial" charset="0"/>
                <a:ea typeface="+mn-ea"/>
                <a:cs typeface="+mn-cs"/>
              </a:rPr>
              <a:t>Australian Graduate Survey </a:t>
            </a:r>
            <a:r>
              <a:rPr lang="en-AU" sz="1200" kern="1200" dirty="0" smtClean="0">
                <a:solidFill>
                  <a:schemeClr val="tx1"/>
                </a:solidFill>
                <a:latin typeface="Arial" charset="0"/>
                <a:ea typeface="+mn-ea"/>
                <a:cs typeface="+mn-cs"/>
              </a:rPr>
              <a:t>(AGS).</a:t>
            </a:r>
          </a:p>
          <a:p>
            <a:pPr marL="228600" indent="-228600" eaLnBrk="1" hangingPunct="1">
              <a:buFont typeface="Arial" pitchFamily="34" charset="0"/>
              <a:buChar char="•"/>
              <a:defRPr/>
            </a:pPr>
            <a:endParaRPr lang="en-AU" dirty="0"/>
          </a:p>
        </p:txBody>
      </p:sp>
      <p:sp>
        <p:nvSpPr>
          <p:cNvPr id="13316" name="Slide Number Placeholder 3"/>
          <p:cNvSpPr>
            <a:spLocks noGrp="1"/>
          </p:cNvSpPr>
          <p:nvPr>
            <p:ph type="sldNum" sz="quarter" idx="5"/>
          </p:nvPr>
        </p:nvSpPr>
        <p:spPr>
          <a:noFill/>
        </p:spPr>
        <p:txBody>
          <a:bodyPr/>
          <a:lstStyle/>
          <a:p>
            <a:fld id="{8413E116-325E-4190-9365-5207DDC9172F}" type="slidenum">
              <a:rPr lang="en-AU" smtClean="0"/>
              <a:pPr/>
              <a:t>10</a:t>
            </a:fld>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7BF44588-50B4-4D37-B350-F3548A2ECC0E}" type="datetimeFigureOut">
              <a:rPr lang="en-US" smtClean="0"/>
              <a:pPr/>
              <a:t>7/26/2011</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407F512A-4F46-4C8F-824E-9BE4D49BF0CD}" type="slidenum">
              <a:rPr lang="en-AU" smtClean="0"/>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BF44588-50B4-4D37-B350-F3548A2ECC0E}" type="datetimeFigureOut">
              <a:rPr lang="en-US" smtClean="0"/>
              <a:pPr/>
              <a:t>7/26/2011</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407F512A-4F46-4C8F-824E-9BE4D49BF0CD}" type="slidenum">
              <a:rPr lang="en-AU" smtClean="0"/>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BF44588-50B4-4D37-B350-F3548A2ECC0E}" type="datetimeFigureOut">
              <a:rPr lang="en-US" smtClean="0"/>
              <a:pPr/>
              <a:t>7/26/2011</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407F512A-4F46-4C8F-824E-9BE4D49BF0CD}" type="slidenum">
              <a:rPr lang="en-AU" smtClean="0"/>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BF44588-50B4-4D37-B350-F3548A2ECC0E}" type="datetimeFigureOut">
              <a:rPr lang="en-US" smtClean="0"/>
              <a:pPr/>
              <a:t>7/26/2011</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407F512A-4F46-4C8F-824E-9BE4D49BF0CD}" type="slidenum">
              <a:rPr lang="en-AU" smtClean="0"/>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F44588-50B4-4D37-B350-F3548A2ECC0E}" type="datetimeFigureOut">
              <a:rPr lang="en-US" smtClean="0"/>
              <a:pPr/>
              <a:t>7/26/2011</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407F512A-4F46-4C8F-824E-9BE4D49BF0CD}" type="slidenum">
              <a:rPr lang="en-AU" smtClean="0"/>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7BF44588-50B4-4D37-B350-F3548A2ECC0E}" type="datetimeFigureOut">
              <a:rPr lang="en-US" smtClean="0"/>
              <a:pPr/>
              <a:t>7/26/2011</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407F512A-4F46-4C8F-824E-9BE4D49BF0CD}" type="slidenum">
              <a:rPr lang="en-AU" smtClean="0"/>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7BF44588-50B4-4D37-B350-F3548A2ECC0E}" type="datetimeFigureOut">
              <a:rPr lang="en-US" smtClean="0"/>
              <a:pPr/>
              <a:t>7/26/2011</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407F512A-4F46-4C8F-824E-9BE4D49BF0CD}" type="slidenum">
              <a:rPr lang="en-AU" smtClean="0"/>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7BF44588-50B4-4D37-B350-F3548A2ECC0E}" type="datetimeFigureOut">
              <a:rPr lang="en-US" smtClean="0"/>
              <a:pPr/>
              <a:t>7/26/2011</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407F512A-4F46-4C8F-824E-9BE4D49BF0CD}" type="slidenum">
              <a:rPr lang="en-AU" smtClean="0"/>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F44588-50B4-4D37-B350-F3548A2ECC0E}" type="datetimeFigureOut">
              <a:rPr lang="en-US" smtClean="0"/>
              <a:pPr/>
              <a:t>7/26/2011</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407F512A-4F46-4C8F-824E-9BE4D49BF0CD}" type="slidenum">
              <a:rPr lang="en-AU" smtClean="0"/>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F44588-50B4-4D37-B350-F3548A2ECC0E}" type="datetimeFigureOut">
              <a:rPr lang="en-US" smtClean="0"/>
              <a:pPr/>
              <a:t>7/26/2011</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407F512A-4F46-4C8F-824E-9BE4D49BF0CD}" type="slidenum">
              <a:rPr lang="en-AU" smtClean="0"/>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F44588-50B4-4D37-B350-F3548A2ECC0E}" type="datetimeFigureOut">
              <a:rPr lang="en-US" smtClean="0"/>
              <a:pPr/>
              <a:t>7/26/2011</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407F512A-4F46-4C8F-824E-9BE4D49BF0CD}" type="slidenum">
              <a:rPr lang="en-AU" smtClean="0"/>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F44588-50B4-4D37-B350-F3548A2ECC0E}" type="datetimeFigureOut">
              <a:rPr lang="en-US" smtClean="0"/>
              <a:pPr/>
              <a:t>7/26/2011</a:t>
            </a:fld>
            <a:endParaRPr lang="en-A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7F512A-4F46-4C8F-824E-9BE4D49BF0CD}" type="slidenum">
              <a:rPr lang="en-AU" smtClean="0"/>
              <a:pPr/>
              <a:t>‹#›</a:t>
            </a:fld>
            <a:endParaRPr lang="en-A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0" y="1624013"/>
            <a:ext cx="9144000" cy="1444625"/>
          </a:xfrm>
        </p:spPr>
        <p:txBody>
          <a:bodyPr/>
          <a:lstStyle/>
          <a:p>
            <a:r>
              <a:rPr lang="en-US" dirty="0" err="1" smtClean="0">
                <a:solidFill>
                  <a:schemeClr val="bg1"/>
                </a:solidFill>
              </a:rPr>
              <a:t>DEEWR</a:t>
            </a:r>
            <a:r>
              <a:rPr lang="en-US" dirty="0" smtClean="0">
                <a:solidFill>
                  <a:schemeClr val="bg1"/>
                </a:solidFill>
              </a:rPr>
              <a:t> – current and future use of the AGS</a:t>
            </a:r>
            <a:endParaRPr lang="en-US"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p:txBody>
          <a:bodyPr/>
          <a:lstStyle/>
          <a:p>
            <a:pPr algn="l" eaLnBrk="1" hangingPunct="1">
              <a:defRPr/>
            </a:pPr>
            <a:r>
              <a:rPr lang="en-AU" sz="4000" dirty="0">
                <a:solidFill>
                  <a:schemeClr val="bg1"/>
                </a:solidFill>
              </a:rPr>
              <a:t>What will </a:t>
            </a:r>
            <a:r>
              <a:rPr lang="en-AU" sz="4000" i="1" dirty="0" err="1" smtClean="0">
                <a:solidFill>
                  <a:schemeClr val="bg1"/>
                </a:solidFill>
              </a:rPr>
              <a:t>MyUniversity</a:t>
            </a:r>
            <a:r>
              <a:rPr lang="en-AU" sz="4000" dirty="0" smtClean="0">
                <a:solidFill>
                  <a:schemeClr val="bg1"/>
                </a:solidFill>
              </a:rPr>
              <a:t> </a:t>
            </a:r>
            <a:r>
              <a:rPr lang="en-AU" sz="4000" dirty="0">
                <a:solidFill>
                  <a:schemeClr val="bg1"/>
                </a:solidFill>
              </a:rPr>
              <a:t>include?</a:t>
            </a:r>
          </a:p>
        </p:txBody>
      </p:sp>
      <p:sp>
        <p:nvSpPr>
          <p:cNvPr id="267267" name="Rectangle 3"/>
          <p:cNvSpPr>
            <a:spLocks noGrp="1" noChangeArrowheads="1"/>
          </p:cNvSpPr>
          <p:nvPr>
            <p:ph type="body" idx="1"/>
          </p:nvPr>
        </p:nvSpPr>
        <p:spPr/>
        <p:txBody>
          <a:bodyPr>
            <a:normAutofit fontScale="77500" lnSpcReduction="20000"/>
          </a:bodyPr>
          <a:lstStyle/>
          <a:p>
            <a:pPr>
              <a:buFontTx/>
              <a:buChar char="•"/>
              <a:defRPr/>
            </a:pPr>
            <a:r>
              <a:rPr lang="en-AU" i="1" dirty="0" err="1" smtClean="0">
                <a:solidFill>
                  <a:schemeClr val="bg1"/>
                </a:solidFill>
              </a:rPr>
              <a:t>MyUniversity</a:t>
            </a:r>
            <a:r>
              <a:rPr lang="en-AU" i="1" dirty="0" smtClean="0">
                <a:solidFill>
                  <a:schemeClr val="bg1"/>
                </a:solidFill>
              </a:rPr>
              <a:t> </a:t>
            </a:r>
            <a:r>
              <a:rPr lang="en-AU" dirty="0" smtClean="0">
                <a:solidFill>
                  <a:schemeClr val="bg1"/>
                </a:solidFill>
              </a:rPr>
              <a:t>will be an interactive, searchable website. The first release will include data currently collected and published, including:</a:t>
            </a:r>
          </a:p>
          <a:p>
            <a:pPr lvl="1">
              <a:buFontTx/>
              <a:buChar char="•"/>
              <a:defRPr/>
            </a:pPr>
            <a:r>
              <a:rPr lang="en-AU" dirty="0" smtClean="0">
                <a:solidFill>
                  <a:schemeClr val="bg1"/>
                </a:solidFill>
              </a:rPr>
              <a:t>course information; </a:t>
            </a:r>
          </a:p>
          <a:p>
            <a:pPr lvl="1">
              <a:buFontTx/>
              <a:buChar char="•"/>
              <a:defRPr/>
            </a:pPr>
            <a:r>
              <a:rPr lang="en-AU" dirty="0" smtClean="0">
                <a:solidFill>
                  <a:schemeClr val="bg1"/>
                </a:solidFill>
              </a:rPr>
              <a:t>student/staff ratios; </a:t>
            </a:r>
          </a:p>
          <a:p>
            <a:pPr lvl="1">
              <a:buFontTx/>
              <a:buChar char="•"/>
              <a:defRPr/>
            </a:pPr>
            <a:r>
              <a:rPr lang="en-AU" dirty="0" smtClean="0">
                <a:solidFill>
                  <a:schemeClr val="bg1"/>
                </a:solidFill>
              </a:rPr>
              <a:t>student numbers;</a:t>
            </a:r>
          </a:p>
          <a:p>
            <a:pPr lvl="1">
              <a:buFontTx/>
              <a:buChar char="•"/>
              <a:defRPr/>
            </a:pPr>
            <a:r>
              <a:rPr lang="en-AU" dirty="0" smtClean="0">
                <a:solidFill>
                  <a:schemeClr val="bg1"/>
                </a:solidFill>
              </a:rPr>
              <a:t>applications and offers;</a:t>
            </a:r>
          </a:p>
          <a:p>
            <a:pPr lvl="1">
              <a:buFontTx/>
              <a:buChar char="•"/>
              <a:defRPr/>
            </a:pPr>
            <a:r>
              <a:rPr lang="en-AU" dirty="0" smtClean="0">
                <a:solidFill>
                  <a:schemeClr val="bg1"/>
                </a:solidFill>
              </a:rPr>
              <a:t>results of student satisfaction surveys; </a:t>
            </a:r>
          </a:p>
          <a:p>
            <a:pPr lvl="1">
              <a:buFontTx/>
              <a:buChar char="•"/>
              <a:defRPr/>
            </a:pPr>
            <a:r>
              <a:rPr lang="en-AU" dirty="0" smtClean="0">
                <a:solidFill>
                  <a:schemeClr val="bg1"/>
                </a:solidFill>
              </a:rPr>
              <a:t>results of graduate destination surveys; </a:t>
            </a:r>
          </a:p>
          <a:p>
            <a:pPr lvl="1">
              <a:buFontTx/>
              <a:buChar char="•"/>
              <a:defRPr/>
            </a:pPr>
            <a:r>
              <a:rPr lang="en-AU" dirty="0" smtClean="0">
                <a:solidFill>
                  <a:schemeClr val="bg1"/>
                </a:solidFill>
              </a:rPr>
              <a:t>information about fees; </a:t>
            </a:r>
          </a:p>
          <a:p>
            <a:pPr lvl="1">
              <a:buFontTx/>
              <a:buChar char="•"/>
              <a:defRPr/>
            </a:pPr>
            <a:r>
              <a:rPr lang="en-AU" dirty="0" smtClean="0">
                <a:solidFill>
                  <a:schemeClr val="bg1"/>
                </a:solidFill>
              </a:rPr>
              <a:t>information about student services and campus facilities, submitted by universities; and</a:t>
            </a:r>
          </a:p>
          <a:p>
            <a:pPr lvl="1">
              <a:buFontTx/>
              <a:buChar char="•"/>
              <a:defRPr/>
            </a:pPr>
            <a:r>
              <a:rPr lang="en-AU" dirty="0" smtClean="0">
                <a:solidFill>
                  <a:schemeClr val="bg1"/>
                </a:solidFill>
              </a:rPr>
              <a:t>research student numbers.</a:t>
            </a:r>
            <a:endParaRPr lang="en-AU"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eaLnBrk="1" hangingPunct="1">
              <a:defRPr/>
            </a:pPr>
            <a:r>
              <a:rPr lang="en-AU" sz="4000" dirty="0" smtClean="0">
                <a:solidFill>
                  <a:schemeClr val="bg1"/>
                </a:solidFill>
                <a:effectLst>
                  <a:outerShdw blurRad="38100" dist="38100" dir="2700000" algn="tl">
                    <a:srgbClr val="000000">
                      <a:alpha val="43137"/>
                    </a:srgbClr>
                  </a:outerShdw>
                </a:effectLst>
              </a:rPr>
              <a:t>Structure of </a:t>
            </a:r>
            <a:r>
              <a:rPr lang="en-AU" sz="4000" dirty="0" smtClean="0">
                <a:solidFill>
                  <a:schemeClr val="bg1"/>
                </a:solidFill>
              </a:rPr>
              <a:t>the</a:t>
            </a:r>
            <a:r>
              <a:rPr lang="en-AU" sz="4000" dirty="0" smtClean="0">
                <a:solidFill>
                  <a:schemeClr val="bg1"/>
                </a:solidFill>
                <a:effectLst>
                  <a:outerShdw blurRad="38100" dist="38100" dir="2700000" algn="tl">
                    <a:srgbClr val="000000">
                      <a:alpha val="43137"/>
                    </a:srgbClr>
                  </a:outerShdw>
                </a:effectLst>
              </a:rPr>
              <a:t> website</a:t>
            </a:r>
            <a:endParaRPr lang="en-AU" sz="4000" dirty="0">
              <a:solidFill>
                <a:schemeClr val="bg1"/>
              </a:solidFill>
              <a:effectLst>
                <a:outerShdw blurRad="38100" dist="38100" dir="2700000" algn="tl">
                  <a:srgbClr val="000000">
                    <a:alpha val="43137"/>
                  </a:srgbClr>
                </a:outerShdw>
              </a:effectLst>
            </a:endParaRPr>
          </a:p>
        </p:txBody>
      </p:sp>
      <p:sp>
        <p:nvSpPr>
          <p:cNvPr id="7171" name="Content Placeholder 2"/>
          <p:cNvSpPr>
            <a:spLocks noGrp="1"/>
          </p:cNvSpPr>
          <p:nvPr>
            <p:ph idx="1"/>
          </p:nvPr>
        </p:nvSpPr>
        <p:spPr/>
        <p:txBody>
          <a:bodyPr>
            <a:normAutofit lnSpcReduction="10000"/>
          </a:bodyPr>
          <a:lstStyle/>
          <a:p>
            <a:pPr eaLnBrk="1" hangingPunct="1">
              <a:buFontTx/>
              <a:buChar char="•"/>
            </a:pPr>
            <a:r>
              <a:rPr lang="en-AU" dirty="0" smtClean="0">
                <a:solidFill>
                  <a:schemeClr val="bg1"/>
                </a:solidFill>
              </a:rPr>
              <a:t>The </a:t>
            </a:r>
            <a:r>
              <a:rPr lang="en-AU" i="1" dirty="0" err="1" smtClean="0">
                <a:solidFill>
                  <a:schemeClr val="bg1"/>
                </a:solidFill>
              </a:rPr>
              <a:t>MyUniversity</a:t>
            </a:r>
            <a:r>
              <a:rPr lang="en-AU" i="1" dirty="0" smtClean="0">
                <a:solidFill>
                  <a:schemeClr val="bg1"/>
                </a:solidFill>
              </a:rPr>
              <a:t> </a:t>
            </a:r>
            <a:r>
              <a:rPr lang="en-AU" dirty="0" smtClean="0">
                <a:solidFill>
                  <a:schemeClr val="bg1"/>
                </a:solidFill>
              </a:rPr>
              <a:t>website will be divided into four sections:</a:t>
            </a:r>
          </a:p>
          <a:p>
            <a:pPr lvl="1" eaLnBrk="1" hangingPunct="1">
              <a:lnSpc>
                <a:spcPct val="80000"/>
              </a:lnSpc>
              <a:buFontTx/>
              <a:buChar char="•"/>
            </a:pPr>
            <a:r>
              <a:rPr lang="en-AU" sz="2600" b="1" dirty="0" err="1" smtClean="0">
                <a:solidFill>
                  <a:schemeClr val="bg1"/>
                </a:solidFill>
              </a:rPr>
              <a:t>MySearch</a:t>
            </a:r>
            <a:r>
              <a:rPr lang="en-AU" sz="2600" dirty="0" smtClean="0">
                <a:solidFill>
                  <a:schemeClr val="bg1"/>
                </a:solidFill>
              </a:rPr>
              <a:t> – This section will allow users to choose from a range of criteria and search based on those criteria.</a:t>
            </a:r>
          </a:p>
          <a:p>
            <a:pPr lvl="1" eaLnBrk="1" hangingPunct="1">
              <a:lnSpc>
                <a:spcPct val="80000"/>
              </a:lnSpc>
              <a:buFontTx/>
              <a:buChar char="•"/>
            </a:pPr>
            <a:r>
              <a:rPr lang="en-AU" sz="2600" b="1" dirty="0" smtClean="0">
                <a:solidFill>
                  <a:schemeClr val="bg1"/>
                </a:solidFill>
              </a:rPr>
              <a:t>University</a:t>
            </a:r>
            <a:r>
              <a:rPr lang="en-AU" sz="2600" dirty="0" smtClean="0">
                <a:solidFill>
                  <a:schemeClr val="bg1"/>
                </a:solidFill>
              </a:rPr>
              <a:t> – This section will allow users to search by specific university or compare universities they choose.</a:t>
            </a:r>
          </a:p>
          <a:p>
            <a:pPr lvl="1" eaLnBrk="1" hangingPunct="1">
              <a:lnSpc>
                <a:spcPct val="80000"/>
              </a:lnSpc>
              <a:buFontTx/>
              <a:buChar char="•"/>
            </a:pPr>
            <a:r>
              <a:rPr lang="en-AU" sz="2600" b="1" dirty="0" smtClean="0">
                <a:solidFill>
                  <a:schemeClr val="bg1"/>
                </a:solidFill>
              </a:rPr>
              <a:t>Courses</a:t>
            </a:r>
            <a:r>
              <a:rPr lang="en-AU" sz="2600" dirty="0" smtClean="0">
                <a:solidFill>
                  <a:schemeClr val="bg1"/>
                </a:solidFill>
              </a:rPr>
              <a:t> – This section will allow users to search for specific courses.</a:t>
            </a:r>
          </a:p>
          <a:p>
            <a:pPr lvl="1" eaLnBrk="1" hangingPunct="1">
              <a:lnSpc>
                <a:spcPct val="80000"/>
              </a:lnSpc>
              <a:buFontTx/>
              <a:buChar char="•"/>
            </a:pPr>
            <a:r>
              <a:rPr lang="en-AU" sz="2600" b="1" dirty="0" smtClean="0">
                <a:solidFill>
                  <a:schemeClr val="bg1"/>
                </a:solidFill>
              </a:rPr>
              <a:t>Post-graduate</a:t>
            </a:r>
            <a:r>
              <a:rPr lang="en-AU" sz="2600" dirty="0" smtClean="0">
                <a:solidFill>
                  <a:schemeClr val="bg1"/>
                </a:solidFill>
              </a:rPr>
              <a:t> – This section will provide information on research student numbers and scholarships.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1403648" y="476672"/>
            <a:ext cx="7313612" cy="931862"/>
          </a:xfrm>
        </p:spPr>
        <p:txBody>
          <a:bodyPr/>
          <a:lstStyle/>
          <a:p>
            <a:pPr algn="l" eaLnBrk="1" hangingPunct="1">
              <a:defRPr/>
            </a:pPr>
            <a:r>
              <a:rPr lang="en-AU" sz="4000" dirty="0" smtClean="0">
                <a:solidFill>
                  <a:schemeClr val="bg1"/>
                </a:solidFill>
              </a:rPr>
              <a:t>Consultation</a:t>
            </a:r>
            <a:endParaRPr lang="en-AU" sz="4000" dirty="0">
              <a:solidFill>
                <a:schemeClr val="bg1"/>
              </a:solidFill>
            </a:endParaRPr>
          </a:p>
        </p:txBody>
      </p:sp>
      <p:sp>
        <p:nvSpPr>
          <p:cNvPr id="8195" name="Rectangle 3"/>
          <p:cNvSpPr>
            <a:spLocks noGrp="1" noChangeArrowheads="1"/>
          </p:cNvSpPr>
          <p:nvPr>
            <p:ph type="body" idx="1"/>
          </p:nvPr>
        </p:nvSpPr>
        <p:spPr>
          <a:xfrm>
            <a:off x="1042988" y="1827213"/>
            <a:ext cx="7640637" cy="4114800"/>
          </a:xfrm>
        </p:spPr>
        <p:txBody>
          <a:bodyPr>
            <a:normAutofit fontScale="92500"/>
          </a:bodyPr>
          <a:lstStyle/>
          <a:p>
            <a:pPr eaLnBrk="1" hangingPunct="1">
              <a:buFontTx/>
              <a:buChar char="•"/>
            </a:pPr>
            <a:r>
              <a:rPr lang="en-AU" dirty="0" smtClean="0">
                <a:solidFill>
                  <a:schemeClr val="bg1"/>
                </a:solidFill>
              </a:rPr>
              <a:t>DEEWR has sought and will continue to seek expert advice from the sector at key points throughout the development of the website.</a:t>
            </a:r>
          </a:p>
          <a:p>
            <a:pPr eaLnBrk="1" hangingPunct="1">
              <a:buFontTx/>
              <a:buChar char="•"/>
            </a:pPr>
            <a:r>
              <a:rPr lang="en-AU" dirty="0" smtClean="0">
                <a:solidFill>
                  <a:schemeClr val="bg1"/>
                </a:solidFill>
              </a:rPr>
              <a:t>Equally importantly, we have been consulting with prospective users to gauge their views, through market research.</a:t>
            </a:r>
          </a:p>
          <a:p>
            <a:pPr eaLnBrk="1" hangingPunct="1">
              <a:buFontTx/>
              <a:buChar char="•"/>
            </a:pPr>
            <a:r>
              <a:rPr lang="en-AU" dirty="0" smtClean="0">
                <a:solidFill>
                  <a:schemeClr val="bg1"/>
                </a:solidFill>
              </a:rPr>
              <a:t>University information sessions are scheduled for July/August 2011.</a:t>
            </a:r>
          </a:p>
          <a:p>
            <a:pPr eaLnBrk="1" hangingPunct="1"/>
            <a:endParaRPr lang="en-AU"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rPr>
              <a:t>2011-12 Budget</a:t>
            </a:r>
            <a:endParaRPr lang="en-AU" dirty="0">
              <a:solidFill>
                <a:schemeClr val="bg1"/>
              </a:solidFill>
            </a:endParaRPr>
          </a:p>
        </p:txBody>
      </p:sp>
      <p:sp>
        <p:nvSpPr>
          <p:cNvPr id="3" name="Content Placeholder 2"/>
          <p:cNvSpPr>
            <a:spLocks noGrp="1"/>
          </p:cNvSpPr>
          <p:nvPr>
            <p:ph idx="1"/>
          </p:nvPr>
        </p:nvSpPr>
        <p:spPr/>
        <p:txBody>
          <a:bodyPr>
            <a:normAutofit fontScale="92500" lnSpcReduction="20000"/>
          </a:bodyPr>
          <a:lstStyle/>
          <a:p>
            <a:r>
              <a:rPr lang="en-AU" dirty="0" smtClean="0">
                <a:solidFill>
                  <a:schemeClr val="bg1"/>
                </a:solidFill>
              </a:rPr>
              <a:t>Move to a higher education system that responds to student demand.</a:t>
            </a:r>
          </a:p>
          <a:p>
            <a:r>
              <a:rPr lang="en-AU" dirty="0" smtClean="0">
                <a:solidFill>
                  <a:schemeClr val="bg1"/>
                </a:solidFill>
              </a:rPr>
              <a:t>$1.2 billion over the next four years to fund growth in university enrolments ‘</a:t>
            </a:r>
          </a:p>
          <a:p>
            <a:r>
              <a:rPr lang="en-AU" dirty="0" smtClean="0">
                <a:solidFill>
                  <a:schemeClr val="bg1"/>
                </a:solidFill>
              </a:rPr>
              <a:t>This funding will provide more than 480,000 undergraduate places at public universities this year</a:t>
            </a:r>
          </a:p>
          <a:p>
            <a:r>
              <a:rPr lang="en-AU" dirty="0" smtClean="0">
                <a:solidFill>
                  <a:schemeClr val="bg1"/>
                </a:solidFill>
              </a:rPr>
              <a:t>This investment is on top of $2.77 billion in funding already committed by the Government to support the move to a higher education system that responds to student demand. </a:t>
            </a:r>
          </a:p>
          <a:p>
            <a:endParaRPr lang="en-AU" dirty="0" smtClean="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solidFill>
                  <a:schemeClr val="bg1"/>
                </a:solidFill>
              </a:rPr>
              <a:t>Maintaining quality in higher education</a:t>
            </a:r>
            <a:endParaRPr lang="en-AU" dirty="0">
              <a:solidFill>
                <a:schemeClr val="bg1"/>
              </a:solidFill>
            </a:endParaRPr>
          </a:p>
        </p:txBody>
      </p:sp>
      <p:sp>
        <p:nvSpPr>
          <p:cNvPr id="3" name="Content Placeholder 2"/>
          <p:cNvSpPr>
            <a:spLocks noGrp="1"/>
          </p:cNvSpPr>
          <p:nvPr>
            <p:ph idx="1"/>
          </p:nvPr>
        </p:nvSpPr>
        <p:spPr/>
        <p:txBody>
          <a:bodyPr/>
          <a:lstStyle/>
          <a:p>
            <a:r>
              <a:rPr lang="en-AU" dirty="0" smtClean="0">
                <a:solidFill>
                  <a:schemeClr val="bg1"/>
                </a:solidFill>
              </a:rPr>
              <a:t>Advancing Quality in Higher Education</a:t>
            </a:r>
          </a:p>
          <a:p>
            <a:pPr lvl="1"/>
            <a:r>
              <a:rPr lang="en-AU" dirty="0" err="1" smtClean="0">
                <a:solidFill>
                  <a:schemeClr val="bg1"/>
                </a:solidFill>
              </a:rPr>
              <a:t>TEQSA</a:t>
            </a:r>
            <a:endParaRPr lang="en-AU" dirty="0" smtClean="0">
              <a:solidFill>
                <a:schemeClr val="bg1"/>
              </a:solidFill>
            </a:endParaRPr>
          </a:p>
          <a:p>
            <a:pPr lvl="1"/>
            <a:r>
              <a:rPr lang="en-AU" dirty="0" smtClean="0">
                <a:solidFill>
                  <a:schemeClr val="bg1"/>
                </a:solidFill>
              </a:rPr>
              <a:t>Performance Funding</a:t>
            </a:r>
          </a:p>
          <a:p>
            <a:pPr lvl="1"/>
            <a:r>
              <a:rPr lang="en-AU" dirty="0" smtClean="0">
                <a:solidFill>
                  <a:schemeClr val="bg1"/>
                </a:solidFill>
              </a:rPr>
              <a:t>My University</a:t>
            </a:r>
          </a:p>
          <a:p>
            <a:pPr lvl="1"/>
            <a:r>
              <a:rPr lang="en-AU" dirty="0" smtClean="0">
                <a:solidFill>
                  <a:schemeClr val="bg1"/>
                </a:solidFill>
              </a:rPr>
              <a:t>Structural Adjustment Fund</a:t>
            </a:r>
          </a:p>
          <a:p>
            <a:pPr lvl="1"/>
            <a:r>
              <a:rPr lang="en-AU" dirty="0" smtClean="0">
                <a:solidFill>
                  <a:schemeClr val="bg1"/>
                </a:solidFill>
              </a:rPr>
              <a:t>Promotion of excellence in university teaching</a:t>
            </a:r>
          </a:p>
          <a:p>
            <a:pPr lvl="1"/>
            <a:r>
              <a:rPr lang="en-AU" dirty="0" smtClean="0">
                <a:solidFill>
                  <a:schemeClr val="bg1"/>
                </a:solidFill>
              </a:rPr>
              <a:t>Review of Higher Education Access and Outcomes for Aboriginal and Torres Strait Islander People.</a:t>
            </a:r>
            <a:endParaRPr lang="en-AU"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solidFill>
                  <a:schemeClr val="bg1"/>
                </a:solidFill>
              </a:rPr>
              <a:t>Advancing Quality in Higher Education</a:t>
            </a:r>
            <a:endParaRPr lang="en-AU" dirty="0">
              <a:solidFill>
                <a:schemeClr val="bg1"/>
              </a:solidFill>
            </a:endParaRPr>
          </a:p>
        </p:txBody>
      </p:sp>
      <p:sp>
        <p:nvSpPr>
          <p:cNvPr id="4" name="Content Placeholder 3"/>
          <p:cNvSpPr>
            <a:spLocks noGrp="1"/>
          </p:cNvSpPr>
          <p:nvPr>
            <p:ph idx="1"/>
          </p:nvPr>
        </p:nvSpPr>
        <p:spPr/>
        <p:txBody>
          <a:bodyPr numCol="1">
            <a:normAutofit fontScale="77500" lnSpcReduction="20000"/>
          </a:bodyPr>
          <a:lstStyle/>
          <a:p>
            <a:r>
              <a:rPr lang="en-AU" sz="4000" dirty="0" smtClean="0">
                <a:solidFill>
                  <a:schemeClr val="bg1"/>
                </a:solidFill>
              </a:rPr>
              <a:t>$30.8 million is available in 2012 and 2013 for a new package of quality initiatives:</a:t>
            </a:r>
          </a:p>
          <a:p>
            <a:pPr marL="631825" lvl="1" indent="-271463"/>
            <a:r>
              <a:rPr lang="en-AU" sz="3500" dirty="0" smtClean="0">
                <a:solidFill>
                  <a:schemeClr val="bg1"/>
                </a:solidFill>
              </a:rPr>
              <a:t>Performance measurement tools – University Experience Survey, Collegiate Learning  Assessment and composite Teaching Quality Indicator;</a:t>
            </a:r>
          </a:p>
          <a:p>
            <a:pPr marL="631825" lvl="1" indent="-271463"/>
            <a:r>
              <a:rPr lang="en-AU" sz="3500" dirty="0" smtClean="0">
                <a:solidFill>
                  <a:schemeClr val="bg1"/>
                </a:solidFill>
              </a:rPr>
              <a:t>Working with GCA to review and improve the AGS;</a:t>
            </a:r>
          </a:p>
          <a:p>
            <a:pPr marL="631825" lvl="1" indent="-271463"/>
            <a:r>
              <a:rPr lang="en-AU" sz="3500" dirty="0" smtClean="0">
                <a:solidFill>
                  <a:schemeClr val="bg1"/>
                </a:solidFill>
              </a:rPr>
              <a:t>Enhancing the </a:t>
            </a:r>
            <a:r>
              <a:rPr lang="en-AU" sz="3500" i="1" dirty="0" smtClean="0">
                <a:solidFill>
                  <a:schemeClr val="bg1"/>
                </a:solidFill>
              </a:rPr>
              <a:t>My University</a:t>
            </a:r>
            <a:r>
              <a:rPr lang="en-AU" sz="3500" dirty="0" smtClean="0">
                <a:solidFill>
                  <a:schemeClr val="bg1"/>
                </a:solidFill>
              </a:rPr>
              <a:t> website; </a:t>
            </a:r>
          </a:p>
          <a:p>
            <a:pPr marL="631825" lvl="1" indent="-271463"/>
            <a:r>
              <a:rPr lang="en-AU" sz="3500" dirty="0" smtClean="0">
                <a:solidFill>
                  <a:schemeClr val="bg1"/>
                </a:solidFill>
              </a:rPr>
              <a:t>Providing access to </a:t>
            </a:r>
            <a:r>
              <a:rPr lang="en-AU" sz="3500" dirty="0" err="1" smtClean="0">
                <a:solidFill>
                  <a:schemeClr val="bg1"/>
                </a:solidFill>
              </a:rPr>
              <a:t>geocoding</a:t>
            </a:r>
            <a:r>
              <a:rPr lang="en-AU" sz="3500" dirty="0" smtClean="0">
                <a:solidFill>
                  <a:schemeClr val="bg1"/>
                </a:solidFill>
              </a:rPr>
              <a:t> software enabling universities to support low SES students; and </a:t>
            </a:r>
          </a:p>
          <a:p>
            <a:pPr marL="631825" lvl="1" indent="-271463"/>
            <a:r>
              <a:rPr lang="en-AU" sz="3500" dirty="0" smtClean="0">
                <a:solidFill>
                  <a:schemeClr val="bg1"/>
                </a:solidFill>
              </a:rPr>
              <a:t>Review of Higher Education Access and Outcomes for Aboriginal and Torres Strait Islander People.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solidFill>
                  <a:schemeClr val="bg1"/>
                </a:solidFill>
              </a:rPr>
              <a:t>AQHE</a:t>
            </a:r>
            <a:r>
              <a:rPr lang="en-AU" dirty="0" smtClean="0">
                <a:solidFill>
                  <a:schemeClr val="bg1"/>
                </a:solidFill>
              </a:rPr>
              <a:t> Reference Group</a:t>
            </a:r>
            <a:endParaRPr lang="en-AU" dirty="0">
              <a:solidFill>
                <a:schemeClr val="bg1"/>
              </a:solidFill>
            </a:endParaRPr>
          </a:p>
        </p:txBody>
      </p:sp>
      <p:sp>
        <p:nvSpPr>
          <p:cNvPr id="3" name="Content Placeholder 2"/>
          <p:cNvSpPr>
            <a:spLocks noGrp="1"/>
          </p:cNvSpPr>
          <p:nvPr>
            <p:ph idx="1"/>
          </p:nvPr>
        </p:nvSpPr>
        <p:spPr/>
        <p:txBody>
          <a:bodyPr>
            <a:normAutofit/>
          </a:bodyPr>
          <a:lstStyle/>
          <a:p>
            <a:pPr lvl="0">
              <a:buNone/>
            </a:pPr>
            <a:endParaRPr lang="en-AU" dirty="0" smtClean="0">
              <a:solidFill>
                <a:schemeClr val="bg1"/>
              </a:solidFill>
            </a:endParaRPr>
          </a:p>
          <a:p>
            <a:pPr lvl="0">
              <a:buNone/>
            </a:pPr>
            <a:endParaRPr lang="en-AU" dirty="0" smtClean="0">
              <a:solidFill>
                <a:schemeClr val="bg1"/>
              </a:solidFill>
            </a:endParaRPr>
          </a:p>
        </p:txBody>
      </p:sp>
      <p:sp>
        <p:nvSpPr>
          <p:cNvPr id="1026" name="AutoShape 2"/>
          <p:cNvSpPr>
            <a:spLocks noChangeArrowheads="1"/>
          </p:cNvSpPr>
          <p:nvPr/>
        </p:nvSpPr>
        <p:spPr bwMode="auto">
          <a:xfrm>
            <a:off x="1979712" y="1484784"/>
            <a:ext cx="5116513" cy="976312"/>
          </a:xfrm>
          <a:prstGeom prst="roundRect">
            <a:avLst>
              <a:gd name="adj" fmla="val 16667"/>
            </a:avLst>
          </a:prstGeom>
          <a:solidFill>
            <a:srgbClr val="F79646"/>
          </a:solidFill>
          <a:ln w="38100">
            <a:solidFill>
              <a:srgbClr val="F2F2F2"/>
            </a:solidFill>
            <a:round/>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AU" sz="1800" b="0" i="0" u="none" strike="noStrike" cap="none" normalizeH="0" baseline="0" dirty="0" err="1" smtClean="0">
                <a:ln>
                  <a:noFill/>
                </a:ln>
                <a:solidFill>
                  <a:schemeClr val="tx1"/>
                </a:solidFill>
                <a:effectLst/>
                <a:latin typeface="Calibri" pitchFamily="34" charset="0"/>
                <a:cs typeface="Arial" pitchFamily="34" charset="0"/>
              </a:rPr>
              <a:t>AQHE</a:t>
            </a:r>
            <a:r>
              <a:rPr kumimoji="0" lang="en-AU" sz="1800" b="0" i="0" u="none" strike="noStrike" cap="none" normalizeH="0" baseline="0" dirty="0" smtClean="0">
                <a:ln>
                  <a:noFill/>
                </a:ln>
                <a:solidFill>
                  <a:schemeClr val="tx1"/>
                </a:solidFill>
                <a:effectLst/>
                <a:latin typeface="Calibri" pitchFamily="34" charset="0"/>
                <a:cs typeface="Arial" pitchFamily="34" charset="0"/>
              </a:rPr>
              <a:t> REFERENCE GROUP</a:t>
            </a:r>
          </a:p>
          <a:p>
            <a:pPr marL="0" marR="0" lvl="0" indent="0" algn="ctr" defTabSz="914400" rtl="0" eaLnBrk="1" fontAlgn="base" latinLnBrk="0" hangingPunct="1">
              <a:lnSpc>
                <a:spcPct val="100000"/>
              </a:lnSpc>
              <a:spcBef>
                <a:spcPct val="0"/>
              </a:spcBef>
              <a:spcAft>
                <a:spcPts val="1000"/>
              </a:spcAft>
              <a:buClrTx/>
              <a:buSzTx/>
              <a:buFontTx/>
              <a:buNone/>
              <a:tabLst/>
            </a:pPr>
            <a:r>
              <a:rPr lang="en-AU" dirty="0" smtClean="0">
                <a:latin typeface="Calibri" pitchFamily="34" charset="0"/>
                <a:cs typeface="Arial" pitchFamily="34" charset="0"/>
              </a:rPr>
              <a:t>Universities, business and students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AutoShape 3"/>
          <p:cNvSpPr>
            <a:spLocks noChangeArrowheads="1"/>
          </p:cNvSpPr>
          <p:nvPr/>
        </p:nvSpPr>
        <p:spPr bwMode="auto">
          <a:xfrm>
            <a:off x="755576" y="3356992"/>
            <a:ext cx="1530350" cy="776288"/>
          </a:xfrm>
          <a:prstGeom prst="roundRect">
            <a:avLst>
              <a:gd name="adj" fmla="val 16667"/>
            </a:avLst>
          </a:prstGeom>
          <a:solidFill>
            <a:srgbClr val="4F81BD"/>
          </a:solidFill>
          <a:ln w="38100">
            <a:solidFill>
              <a:srgbClr val="F2F2F2"/>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AU" sz="2000" b="0" i="0" u="none" strike="noStrike" cap="none" normalizeH="0" baseline="0" dirty="0" err="1" smtClean="0">
                <a:ln>
                  <a:noFill/>
                </a:ln>
                <a:solidFill>
                  <a:schemeClr val="tx1"/>
                </a:solidFill>
                <a:effectLst/>
                <a:latin typeface="Calibri" pitchFamily="34" charset="0"/>
                <a:cs typeface="Arial" pitchFamily="34" charset="0"/>
              </a:rPr>
              <a:t>UES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AutoShape 4"/>
          <p:cNvSpPr>
            <a:spLocks noChangeArrowheads="1"/>
          </p:cNvSpPr>
          <p:nvPr/>
        </p:nvSpPr>
        <p:spPr bwMode="auto">
          <a:xfrm>
            <a:off x="2771800" y="3356992"/>
            <a:ext cx="1530350" cy="776288"/>
          </a:xfrm>
          <a:prstGeom prst="roundRect">
            <a:avLst>
              <a:gd name="adj" fmla="val 16667"/>
            </a:avLst>
          </a:prstGeom>
          <a:solidFill>
            <a:srgbClr val="4F81BD"/>
          </a:solidFill>
          <a:ln w="38100">
            <a:solidFill>
              <a:srgbClr val="F2F2F2"/>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AU" sz="2000" b="0" i="0" u="none" strike="noStrike" cap="none" normalizeH="0" baseline="0" smtClean="0">
                <a:ln>
                  <a:noFill/>
                </a:ln>
                <a:solidFill>
                  <a:schemeClr val="tx1"/>
                </a:solidFill>
                <a:effectLst/>
                <a:latin typeface="Calibri" pitchFamily="34" charset="0"/>
                <a:cs typeface="Arial" pitchFamily="34" charset="0"/>
              </a:rPr>
              <a:t>TQI</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AutoShape 5"/>
          <p:cNvSpPr>
            <a:spLocks noChangeArrowheads="1"/>
          </p:cNvSpPr>
          <p:nvPr/>
        </p:nvSpPr>
        <p:spPr bwMode="auto">
          <a:xfrm>
            <a:off x="4860032" y="3356992"/>
            <a:ext cx="1530350" cy="776288"/>
          </a:xfrm>
          <a:prstGeom prst="roundRect">
            <a:avLst>
              <a:gd name="adj" fmla="val 16667"/>
            </a:avLst>
          </a:prstGeom>
          <a:solidFill>
            <a:srgbClr val="4F81BD"/>
          </a:solidFill>
          <a:ln w="38100">
            <a:solidFill>
              <a:srgbClr val="F2F2F2"/>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AU" sz="2000" b="0" i="0" u="none" strike="noStrike" cap="none" normalizeH="0" baseline="0" dirty="0" err="1" smtClean="0">
                <a:ln>
                  <a:noFill/>
                </a:ln>
                <a:solidFill>
                  <a:schemeClr val="tx1"/>
                </a:solidFill>
                <a:effectLst/>
                <a:latin typeface="Calibri" pitchFamily="34" charset="0"/>
                <a:cs typeface="Arial" pitchFamily="34" charset="0"/>
              </a:rPr>
              <a:t>CLA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AutoShape 6"/>
          <p:cNvSpPr>
            <a:spLocks noChangeArrowheads="1"/>
          </p:cNvSpPr>
          <p:nvPr/>
        </p:nvSpPr>
        <p:spPr bwMode="auto">
          <a:xfrm>
            <a:off x="6876256" y="3356992"/>
            <a:ext cx="1530350" cy="776288"/>
          </a:xfrm>
          <a:prstGeom prst="roundRect">
            <a:avLst>
              <a:gd name="adj" fmla="val 16667"/>
            </a:avLst>
          </a:prstGeom>
          <a:solidFill>
            <a:srgbClr val="8064A2"/>
          </a:solidFill>
          <a:ln w="38100">
            <a:solidFill>
              <a:srgbClr val="F2F2F2"/>
            </a:solidFill>
            <a:round/>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AU" sz="2000" b="0" i="0" u="none" strike="noStrike" cap="none" normalizeH="0" baseline="0" dirty="0" smtClean="0">
                <a:ln>
                  <a:noFill/>
                </a:ln>
                <a:solidFill>
                  <a:schemeClr val="tx1"/>
                </a:solidFill>
                <a:effectLst/>
                <a:latin typeface="Calibri" pitchFamily="34" charset="0"/>
                <a:cs typeface="Arial" pitchFamily="34" charset="0"/>
              </a:rPr>
              <a:t>AGS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1" name="Oval 7"/>
          <p:cNvSpPr>
            <a:spLocks noChangeArrowheads="1"/>
          </p:cNvSpPr>
          <p:nvPr/>
        </p:nvSpPr>
        <p:spPr bwMode="auto">
          <a:xfrm>
            <a:off x="1835696" y="4653136"/>
            <a:ext cx="5387975" cy="1492250"/>
          </a:xfrm>
          <a:prstGeom prst="ellipse">
            <a:avLst/>
          </a:prstGeom>
          <a:solidFill>
            <a:srgbClr val="9BBB59"/>
          </a:solidFill>
          <a:ln w="38100">
            <a:solidFill>
              <a:srgbClr val="F2F2F2"/>
            </a:solidFill>
            <a:round/>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AU" sz="6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600"/>
              </a:spcAft>
              <a:buClrTx/>
              <a:buSzTx/>
              <a:buFontTx/>
              <a:buNone/>
              <a:tabLst/>
            </a:pPr>
            <a:r>
              <a:rPr kumimoji="0" lang="en-AU" sz="1800" b="0" i="0" u="none" strike="noStrike" cap="none" normalizeH="0" baseline="0" dirty="0" smtClean="0">
                <a:ln>
                  <a:noFill/>
                </a:ln>
                <a:solidFill>
                  <a:schemeClr val="tx1"/>
                </a:solidFill>
                <a:effectLst/>
                <a:latin typeface="Calibri" pitchFamily="34" charset="0"/>
                <a:cs typeface="Arial" pitchFamily="34" charset="0"/>
              </a:rPr>
              <a:t>ROUNDTABLE DISCUSSIONS – BUSINESS, STUDENTS AND THE SECTOR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2" name="Freeform 8"/>
          <p:cNvSpPr>
            <a:spLocks/>
          </p:cNvSpPr>
          <p:nvPr/>
        </p:nvSpPr>
        <p:spPr bwMode="auto">
          <a:xfrm>
            <a:off x="371475" y="1988840"/>
            <a:ext cx="1464221" cy="3240360"/>
          </a:xfrm>
          <a:custGeom>
            <a:avLst/>
            <a:gdLst/>
            <a:ahLst/>
            <a:cxnLst>
              <a:cxn ang="0">
                <a:pos x="3674" y="0"/>
              </a:cxn>
              <a:cxn ang="0">
                <a:pos x="19" y="2808"/>
              </a:cxn>
              <a:cxn ang="0">
                <a:pos x="3558" y="5976"/>
              </a:cxn>
            </a:cxnLst>
            <a:rect l="0" t="0" r="r" b="b"/>
            <a:pathLst>
              <a:path w="3674" h="5976">
                <a:moveTo>
                  <a:pt x="3674" y="0"/>
                </a:moveTo>
                <a:cubicBezTo>
                  <a:pt x="1856" y="906"/>
                  <a:pt x="38" y="1812"/>
                  <a:pt x="19" y="2808"/>
                </a:cubicBezTo>
                <a:cubicBezTo>
                  <a:pt x="0" y="3804"/>
                  <a:pt x="1779" y="4890"/>
                  <a:pt x="3558" y="5976"/>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1033" name="Freeform 9"/>
          <p:cNvSpPr>
            <a:spLocks/>
          </p:cNvSpPr>
          <p:nvPr/>
        </p:nvSpPr>
        <p:spPr bwMode="auto">
          <a:xfrm>
            <a:off x="1475656" y="2492896"/>
            <a:ext cx="582613" cy="854075"/>
          </a:xfrm>
          <a:custGeom>
            <a:avLst/>
            <a:gdLst/>
            <a:ahLst/>
            <a:cxnLst>
              <a:cxn ang="0">
                <a:pos x="0" y="1345"/>
              </a:cxn>
              <a:cxn ang="0">
                <a:pos x="918" y="0"/>
              </a:cxn>
            </a:cxnLst>
            <a:rect l="0" t="0" r="r" b="b"/>
            <a:pathLst>
              <a:path w="918" h="1345">
                <a:moveTo>
                  <a:pt x="0" y="1345"/>
                </a:moveTo>
                <a:cubicBezTo>
                  <a:pt x="306" y="758"/>
                  <a:pt x="612" y="172"/>
                  <a:pt x="918" y="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1034" name="Freeform 10"/>
          <p:cNvSpPr>
            <a:spLocks/>
          </p:cNvSpPr>
          <p:nvPr/>
        </p:nvSpPr>
        <p:spPr bwMode="auto">
          <a:xfrm>
            <a:off x="1547664" y="4149080"/>
            <a:ext cx="576064" cy="792088"/>
          </a:xfrm>
          <a:custGeom>
            <a:avLst/>
            <a:gdLst/>
            <a:ahLst/>
            <a:cxnLst>
              <a:cxn ang="0">
                <a:pos x="0" y="0"/>
              </a:cxn>
              <a:cxn ang="0">
                <a:pos x="1239" y="1880"/>
              </a:cxn>
            </a:cxnLst>
            <a:rect l="0" t="0" r="r" b="b"/>
            <a:pathLst>
              <a:path w="1239" h="1880">
                <a:moveTo>
                  <a:pt x="0" y="0"/>
                </a:moveTo>
                <a:cubicBezTo>
                  <a:pt x="0" y="0"/>
                  <a:pt x="619" y="940"/>
                  <a:pt x="1239" y="188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1035" name="Freeform 11"/>
          <p:cNvSpPr>
            <a:spLocks/>
          </p:cNvSpPr>
          <p:nvPr/>
        </p:nvSpPr>
        <p:spPr bwMode="auto">
          <a:xfrm>
            <a:off x="3635896" y="2492896"/>
            <a:ext cx="45719" cy="864096"/>
          </a:xfrm>
          <a:custGeom>
            <a:avLst/>
            <a:gdLst/>
            <a:ahLst/>
            <a:cxnLst>
              <a:cxn ang="0">
                <a:pos x="0" y="1441"/>
              </a:cxn>
              <a:cxn ang="0">
                <a:pos x="0" y="0"/>
              </a:cxn>
            </a:cxnLst>
            <a:rect l="0" t="0" r="r" b="b"/>
            <a:pathLst>
              <a:path w="56" h="1441">
                <a:moveTo>
                  <a:pt x="0" y="1441"/>
                </a:moveTo>
                <a:cubicBezTo>
                  <a:pt x="28" y="832"/>
                  <a:pt x="56" y="224"/>
                  <a:pt x="0" y="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1036" name="Freeform 12"/>
          <p:cNvSpPr>
            <a:spLocks/>
          </p:cNvSpPr>
          <p:nvPr/>
        </p:nvSpPr>
        <p:spPr bwMode="auto">
          <a:xfrm>
            <a:off x="3635896" y="4183063"/>
            <a:ext cx="597647" cy="398065"/>
          </a:xfrm>
          <a:custGeom>
            <a:avLst/>
            <a:gdLst/>
            <a:ahLst/>
            <a:cxnLst>
              <a:cxn ang="0">
                <a:pos x="0" y="0"/>
              </a:cxn>
              <a:cxn ang="0">
                <a:pos x="0" y="1507"/>
              </a:cxn>
            </a:cxnLst>
            <a:rect l="0" t="0" r="r" b="b"/>
            <a:pathLst>
              <a:path w="1" h="1507">
                <a:moveTo>
                  <a:pt x="0" y="0"/>
                </a:moveTo>
                <a:cubicBezTo>
                  <a:pt x="0" y="0"/>
                  <a:pt x="0" y="753"/>
                  <a:pt x="0" y="1507"/>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1037" name="Freeform 13"/>
          <p:cNvSpPr>
            <a:spLocks/>
          </p:cNvSpPr>
          <p:nvPr/>
        </p:nvSpPr>
        <p:spPr bwMode="auto">
          <a:xfrm>
            <a:off x="5508104" y="2492896"/>
            <a:ext cx="72008" cy="842392"/>
          </a:xfrm>
          <a:custGeom>
            <a:avLst/>
            <a:gdLst/>
            <a:ahLst/>
            <a:cxnLst>
              <a:cxn ang="0">
                <a:pos x="181" y="1441"/>
              </a:cxn>
              <a:cxn ang="0">
                <a:pos x="14" y="0"/>
              </a:cxn>
            </a:cxnLst>
            <a:rect l="0" t="0" r="r" b="b"/>
            <a:pathLst>
              <a:path w="181" h="1441">
                <a:moveTo>
                  <a:pt x="181" y="1441"/>
                </a:moveTo>
                <a:cubicBezTo>
                  <a:pt x="90" y="832"/>
                  <a:pt x="0" y="224"/>
                  <a:pt x="14" y="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1038" name="Freeform 14"/>
          <p:cNvSpPr>
            <a:spLocks/>
          </p:cNvSpPr>
          <p:nvPr/>
        </p:nvSpPr>
        <p:spPr bwMode="auto">
          <a:xfrm>
            <a:off x="5652119" y="4149081"/>
            <a:ext cx="45719" cy="504056"/>
          </a:xfrm>
          <a:custGeom>
            <a:avLst/>
            <a:gdLst/>
            <a:ahLst/>
            <a:cxnLst>
              <a:cxn ang="0">
                <a:pos x="0" y="0"/>
              </a:cxn>
              <a:cxn ang="0">
                <a:pos x="0" y="1455"/>
              </a:cxn>
            </a:cxnLst>
            <a:rect l="0" t="0" r="r" b="b"/>
            <a:pathLst>
              <a:path w="1" h="1455">
                <a:moveTo>
                  <a:pt x="0" y="0"/>
                </a:moveTo>
                <a:cubicBezTo>
                  <a:pt x="0" y="0"/>
                  <a:pt x="0" y="727"/>
                  <a:pt x="0" y="1455"/>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1039" name="Freeform 15"/>
          <p:cNvSpPr>
            <a:spLocks/>
          </p:cNvSpPr>
          <p:nvPr/>
        </p:nvSpPr>
        <p:spPr bwMode="auto">
          <a:xfrm>
            <a:off x="7092280" y="2420888"/>
            <a:ext cx="663575" cy="914400"/>
          </a:xfrm>
          <a:custGeom>
            <a:avLst/>
            <a:gdLst/>
            <a:ahLst/>
            <a:cxnLst>
              <a:cxn ang="0">
                <a:pos x="1044" y="1441"/>
              </a:cxn>
              <a:cxn ang="0">
                <a:pos x="0" y="0"/>
              </a:cxn>
            </a:cxnLst>
            <a:rect l="0" t="0" r="r" b="b"/>
            <a:pathLst>
              <a:path w="1044" h="1441">
                <a:moveTo>
                  <a:pt x="1044" y="1441"/>
                </a:moveTo>
                <a:cubicBezTo>
                  <a:pt x="524" y="740"/>
                  <a:pt x="5" y="40"/>
                  <a:pt x="0" y="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1040" name="Freeform 16"/>
          <p:cNvSpPr>
            <a:spLocks/>
          </p:cNvSpPr>
          <p:nvPr/>
        </p:nvSpPr>
        <p:spPr bwMode="auto">
          <a:xfrm>
            <a:off x="7020272" y="4149080"/>
            <a:ext cx="708472" cy="936104"/>
          </a:xfrm>
          <a:custGeom>
            <a:avLst/>
            <a:gdLst/>
            <a:ahLst/>
            <a:cxnLst>
              <a:cxn ang="0">
                <a:pos x="1341" y="0"/>
              </a:cxn>
              <a:cxn ang="0">
                <a:pos x="0" y="1836"/>
              </a:cxn>
            </a:cxnLst>
            <a:rect l="0" t="0" r="r" b="b"/>
            <a:pathLst>
              <a:path w="1341" h="1836">
                <a:moveTo>
                  <a:pt x="1341" y="0"/>
                </a:moveTo>
                <a:cubicBezTo>
                  <a:pt x="785" y="788"/>
                  <a:pt x="230" y="1576"/>
                  <a:pt x="0" y="1836"/>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1041" name="Freeform 17"/>
          <p:cNvSpPr>
            <a:spLocks/>
          </p:cNvSpPr>
          <p:nvPr/>
        </p:nvSpPr>
        <p:spPr bwMode="auto">
          <a:xfrm>
            <a:off x="7164288" y="1844825"/>
            <a:ext cx="1800200" cy="3456384"/>
          </a:xfrm>
          <a:custGeom>
            <a:avLst/>
            <a:gdLst/>
            <a:ahLst/>
            <a:cxnLst>
              <a:cxn ang="0">
                <a:pos x="0" y="0"/>
              </a:cxn>
              <a:cxn ang="0">
                <a:pos x="3949" y="2836"/>
              </a:cxn>
              <a:cxn ang="0">
                <a:pos x="262" y="6171"/>
              </a:cxn>
            </a:cxnLst>
            <a:rect l="0" t="0" r="r" b="b"/>
            <a:pathLst>
              <a:path w="3993" h="6171">
                <a:moveTo>
                  <a:pt x="0" y="0"/>
                </a:moveTo>
                <a:cubicBezTo>
                  <a:pt x="1952" y="904"/>
                  <a:pt x="3905" y="1808"/>
                  <a:pt x="3949" y="2836"/>
                </a:cubicBezTo>
                <a:cubicBezTo>
                  <a:pt x="3993" y="3864"/>
                  <a:pt x="2127" y="5017"/>
                  <a:pt x="262" y="6171"/>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rPr>
              <a:t>University Experience Survey</a:t>
            </a:r>
            <a:endParaRPr lang="en-AU" dirty="0">
              <a:solidFill>
                <a:schemeClr val="bg1"/>
              </a:solidFill>
            </a:endParaRPr>
          </a:p>
        </p:txBody>
      </p:sp>
      <p:sp>
        <p:nvSpPr>
          <p:cNvPr id="3" name="Content Placeholder 2"/>
          <p:cNvSpPr>
            <a:spLocks noGrp="1"/>
          </p:cNvSpPr>
          <p:nvPr>
            <p:ph idx="1"/>
          </p:nvPr>
        </p:nvSpPr>
        <p:spPr/>
        <p:txBody>
          <a:bodyPr>
            <a:normAutofit lnSpcReduction="10000"/>
          </a:bodyPr>
          <a:lstStyle/>
          <a:p>
            <a:r>
              <a:rPr lang="en-AU" dirty="0" smtClean="0">
                <a:solidFill>
                  <a:schemeClr val="bg1"/>
                </a:solidFill>
              </a:rPr>
              <a:t>Consortium led by ACER selected to develop </a:t>
            </a:r>
            <a:r>
              <a:rPr lang="en-AU" dirty="0" err="1" smtClean="0">
                <a:solidFill>
                  <a:schemeClr val="bg1"/>
                </a:solidFill>
              </a:rPr>
              <a:t>UES</a:t>
            </a:r>
            <a:endParaRPr lang="en-AU" dirty="0" smtClean="0">
              <a:solidFill>
                <a:schemeClr val="bg1"/>
              </a:solidFill>
            </a:endParaRPr>
          </a:p>
          <a:p>
            <a:r>
              <a:rPr lang="en-AU" dirty="0" smtClean="0">
                <a:solidFill>
                  <a:schemeClr val="bg1"/>
                </a:solidFill>
              </a:rPr>
              <a:t>National Forum – May 2011</a:t>
            </a:r>
          </a:p>
          <a:p>
            <a:r>
              <a:rPr lang="en-AU" dirty="0" smtClean="0">
                <a:solidFill>
                  <a:schemeClr val="bg1"/>
                </a:solidFill>
              </a:rPr>
              <a:t>Design consultation paper</a:t>
            </a:r>
          </a:p>
          <a:p>
            <a:r>
              <a:rPr lang="en-AU" dirty="0" smtClean="0">
                <a:solidFill>
                  <a:schemeClr val="bg1"/>
                </a:solidFill>
              </a:rPr>
              <a:t>Draft instrument under development</a:t>
            </a:r>
          </a:p>
          <a:p>
            <a:r>
              <a:rPr lang="en-AU" dirty="0" smtClean="0">
                <a:solidFill>
                  <a:schemeClr val="bg1"/>
                </a:solidFill>
              </a:rPr>
              <a:t>Pilot implementation – August 2011</a:t>
            </a:r>
          </a:p>
          <a:p>
            <a:r>
              <a:rPr lang="en-AU" dirty="0" smtClean="0">
                <a:solidFill>
                  <a:schemeClr val="bg1"/>
                </a:solidFill>
              </a:rPr>
              <a:t>Full implementation – 2012</a:t>
            </a:r>
          </a:p>
          <a:p>
            <a:r>
              <a:rPr lang="en-AU" dirty="0" smtClean="0">
                <a:solidFill>
                  <a:schemeClr val="bg1"/>
                </a:solidFill>
              </a:rPr>
              <a:t>Baseline performance – 2013</a:t>
            </a:r>
          </a:p>
          <a:p>
            <a:endParaRPr lang="en-AU" dirty="0" smtClean="0">
              <a:solidFill>
                <a:schemeClr val="bg1"/>
              </a:solidFill>
            </a:endParaRPr>
          </a:p>
          <a:p>
            <a:endParaRPr lang="en-AU" dirty="0" smtClean="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solidFill>
                  <a:schemeClr val="bg1"/>
                </a:solidFill>
              </a:rPr>
              <a:t>Review of the Australian Graduate Survey</a:t>
            </a:r>
            <a:endParaRPr lang="en-AU" dirty="0">
              <a:solidFill>
                <a:schemeClr val="bg1"/>
              </a:solidFill>
            </a:endParaRPr>
          </a:p>
        </p:txBody>
      </p:sp>
      <p:sp>
        <p:nvSpPr>
          <p:cNvPr id="3" name="Content Placeholder 2"/>
          <p:cNvSpPr>
            <a:spLocks noGrp="1"/>
          </p:cNvSpPr>
          <p:nvPr>
            <p:ph idx="1"/>
          </p:nvPr>
        </p:nvSpPr>
        <p:spPr/>
        <p:txBody>
          <a:bodyPr>
            <a:normAutofit fontScale="85000" lnSpcReduction="10000"/>
          </a:bodyPr>
          <a:lstStyle/>
          <a:p>
            <a:pPr marL="360363" indent="-360363"/>
            <a:r>
              <a:rPr lang="en-AU" dirty="0" smtClean="0">
                <a:solidFill>
                  <a:schemeClr val="bg1"/>
                </a:solidFill>
              </a:rPr>
              <a:t>Proposal for DEEWR to work with GCA and the higher education sector to review the GDS and CEQ.</a:t>
            </a:r>
          </a:p>
          <a:p>
            <a:pPr marL="360363" indent="-360363"/>
            <a:r>
              <a:rPr lang="en-AU" dirty="0" smtClean="0">
                <a:solidFill>
                  <a:schemeClr val="bg1"/>
                </a:solidFill>
              </a:rPr>
              <a:t>The review will</a:t>
            </a:r>
          </a:p>
          <a:p>
            <a:pPr lvl="1"/>
            <a:r>
              <a:rPr lang="en-AU" dirty="0" smtClean="0">
                <a:solidFill>
                  <a:schemeClr val="bg1"/>
                </a:solidFill>
              </a:rPr>
              <a:t>review the strategic position of the GDS and CEQ </a:t>
            </a:r>
          </a:p>
          <a:p>
            <a:pPr lvl="1"/>
            <a:r>
              <a:rPr lang="en-AU" dirty="0" smtClean="0">
                <a:solidFill>
                  <a:schemeClr val="bg1"/>
                </a:solidFill>
              </a:rPr>
              <a:t>improve the content and data collection methods</a:t>
            </a:r>
          </a:p>
          <a:p>
            <a:pPr lvl="1"/>
            <a:r>
              <a:rPr lang="en-AU" dirty="0" smtClean="0">
                <a:solidFill>
                  <a:schemeClr val="bg1"/>
                </a:solidFill>
              </a:rPr>
              <a:t>deliver more timely information</a:t>
            </a:r>
          </a:p>
          <a:p>
            <a:pPr lvl="1"/>
            <a:r>
              <a:rPr lang="en-AU" dirty="0" smtClean="0">
                <a:solidFill>
                  <a:schemeClr val="bg1"/>
                </a:solidFill>
              </a:rPr>
              <a:t>consider how to better capture student experience for external, Indigenous and international students</a:t>
            </a:r>
          </a:p>
          <a:p>
            <a:r>
              <a:rPr lang="en-AU" dirty="0" smtClean="0">
                <a:solidFill>
                  <a:schemeClr val="bg1"/>
                </a:solidFill>
              </a:rPr>
              <a:t>Up to $1.5 million in 2012 and $2.4 million in 2013 available for development and implementation of the strengthened AGS.</a:t>
            </a:r>
            <a:endParaRPr lang="en-AU"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dirty="0" smtClean="0">
                <a:solidFill>
                  <a:schemeClr val="bg1"/>
                </a:solidFill>
              </a:rPr>
              <a:t>DEEWR publication of AGS results</a:t>
            </a:r>
          </a:p>
        </p:txBody>
      </p:sp>
      <p:sp>
        <p:nvSpPr>
          <p:cNvPr id="3" name="Content Placeholder 2"/>
          <p:cNvSpPr>
            <a:spLocks noGrp="1"/>
          </p:cNvSpPr>
          <p:nvPr>
            <p:ph idx="1"/>
          </p:nvPr>
        </p:nvSpPr>
        <p:spPr/>
        <p:txBody>
          <a:bodyPr>
            <a:normAutofit fontScale="77500" lnSpcReduction="20000"/>
          </a:bodyPr>
          <a:lstStyle/>
          <a:p>
            <a:r>
              <a:rPr lang="en-AU" i="1" dirty="0" smtClean="0">
                <a:solidFill>
                  <a:schemeClr val="bg1"/>
                </a:solidFill>
              </a:rPr>
              <a:t>Characteristics and Performance of </a:t>
            </a:r>
            <a:r>
              <a:rPr lang="en-AU" i="1" dirty="0" err="1" smtClean="0">
                <a:solidFill>
                  <a:schemeClr val="bg1"/>
                </a:solidFill>
              </a:rPr>
              <a:t>HEIs</a:t>
            </a:r>
            <a:r>
              <a:rPr lang="en-AU" dirty="0" smtClean="0">
                <a:solidFill>
                  <a:schemeClr val="bg1"/>
                </a:solidFill>
              </a:rPr>
              <a:t>, 1998</a:t>
            </a:r>
          </a:p>
          <a:p>
            <a:pPr lvl="1">
              <a:buNone/>
            </a:pPr>
            <a:endParaRPr lang="en-AU" sz="3200" dirty="0" smtClean="0">
              <a:solidFill>
                <a:schemeClr val="bg1"/>
              </a:solidFill>
            </a:endParaRPr>
          </a:p>
          <a:p>
            <a:r>
              <a:rPr lang="en-AU" i="1" dirty="0" smtClean="0">
                <a:solidFill>
                  <a:schemeClr val="bg1"/>
                </a:solidFill>
              </a:rPr>
              <a:t>Characteristics and Performance of </a:t>
            </a:r>
            <a:r>
              <a:rPr lang="en-AU" i="1" dirty="0" err="1" smtClean="0">
                <a:solidFill>
                  <a:schemeClr val="bg1"/>
                </a:solidFill>
              </a:rPr>
              <a:t>HEIs</a:t>
            </a:r>
            <a:r>
              <a:rPr lang="en-AU" dirty="0" smtClean="0">
                <a:solidFill>
                  <a:schemeClr val="bg1"/>
                </a:solidFill>
              </a:rPr>
              <a:t>, 2000</a:t>
            </a:r>
          </a:p>
          <a:p>
            <a:pPr>
              <a:buNone/>
            </a:pPr>
            <a:endParaRPr lang="en-AU" dirty="0" smtClean="0">
              <a:solidFill>
                <a:schemeClr val="bg1"/>
              </a:solidFill>
            </a:endParaRPr>
          </a:p>
          <a:p>
            <a:r>
              <a:rPr lang="en-AU" dirty="0" smtClean="0">
                <a:solidFill>
                  <a:schemeClr val="bg1"/>
                </a:solidFill>
              </a:rPr>
              <a:t>Ten Fields, 2001</a:t>
            </a:r>
          </a:p>
          <a:p>
            <a:pPr>
              <a:buNone/>
            </a:pPr>
            <a:endParaRPr lang="en-AU" dirty="0" smtClean="0">
              <a:solidFill>
                <a:schemeClr val="bg1"/>
              </a:solidFill>
            </a:endParaRPr>
          </a:p>
          <a:p>
            <a:r>
              <a:rPr lang="en-AU" dirty="0" smtClean="0">
                <a:solidFill>
                  <a:schemeClr val="bg1"/>
                </a:solidFill>
              </a:rPr>
              <a:t>Going to </a:t>
            </a:r>
            <a:r>
              <a:rPr lang="en-AU" dirty="0" err="1" smtClean="0">
                <a:solidFill>
                  <a:schemeClr val="bg1"/>
                </a:solidFill>
              </a:rPr>
              <a:t>Uni,2004</a:t>
            </a:r>
            <a:endParaRPr lang="en-AU" dirty="0" smtClean="0">
              <a:solidFill>
                <a:schemeClr val="bg1"/>
              </a:solidFill>
            </a:endParaRPr>
          </a:p>
          <a:p>
            <a:endParaRPr lang="en-AU" dirty="0" smtClean="0">
              <a:solidFill>
                <a:schemeClr val="bg1"/>
              </a:solidFill>
            </a:endParaRPr>
          </a:p>
          <a:p>
            <a:r>
              <a:rPr lang="en-AU" dirty="0" smtClean="0">
                <a:solidFill>
                  <a:schemeClr val="bg1"/>
                </a:solidFill>
              </a:rPr>
              <a:t>Learning and Teaching Performance Fund, 2006</a:t>
            </a:r>
          </a:p>
          <a:p>
            <a:pPr>
              <a:buNone/>
            </a:pPr>
            <a:endParaRPr lang="en-AU" dirty="0" smtClean="0">
              <a:solidFill>
                <a:schemeClr val="bg1"/>
              </a:solidFill>
            </a:endParaRPr>
          </a:p>
          <a:p>
            <a:r>
              <a:rPr lang="en-AU" dirty="0" smtClean="0">
                <a:solidFill>
                  <a:schemeClr val="bg1"/>
                </a:solidFill>
              </a:rPr>
              <a:t>Compacts/Performance Funding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a:xfrm>
            <a:off x="1370013" y="481013"/>
            <a:ext cx="7313612" cy="931862"/>
          </a:xfrm>
        </p:spPr>
        <p:txBody>
          <a:bodyPr/>
          <a:lstStyle/>
          <a:p>
            <a:pPr algn="l" eaLnBrk="1" hangingPunct="1">
              <a:defRPr/>
            </a:pPr>
            <a:r>
              <a:rPr lang="en-AU" sz="4000" dirty="0" smtClean="0">
                <a:solidFill>
                  <a:schemeClr val="bg1"/>
                </a:solidFill>
                <a:latin typeface="+mn-lt"/>
              </a:rPr>
              <a:t>The </a:t>
            </a:r>
            <a:r>
              <a:rPr lang="en-AU" sz="4000" i="1" dirty="0" err="1" smtClean="0">
                <a:solidFill>
                  <a:schemeClr val="bg1"/>
                </a:solidFill>
                <a:latin typeface="+mn-lt"/>
              </a:rPr>
              <a:t>MyUniversity</a:t>
            </a:r>
            <a:r>
              <a:rPr lang="en-AU" sz="4000" dirty="0" smtClean="0">
                <a:solidFill>
                  <a:schemeClr val="bg1"/>
                </a:solidFill>
                <a:latin typeface="+mn-lt"/>
              </a:rPr>
              <a:t> website</a:t>
            </a:r>
            <a:endParaRPr lang="en-AU" sz="4000" dirty="0">
              <a:solidFill>
                <a:schemeClr val="bg1"/>
              </a:solidFill>
              <a:latin typeface="+mn-lt"/>
            </a:endParaRPr>
          </a:p>
        </p:txBody>
      </p:sp>
      <p:sp>
        <p:nvSpPr>
          <p:cNvPr id="5123" name="Rectangle 3"/>
          <p:cNvSpPr>
            <a:spLocks noGrp="1" noChangeArrowheads="1"/>
          </p:cNvSpPr>
          <p:nvPr>
            <p:ph type="body" idx="1"/>
          </p:nvPr>
        </p:nvSpPr>
        <p:spPr>
          <a:xfrm>
            <a:off x="900113" y="1827213"/>
            <a:ext cx="7783512" cy="4114800"/>
          </a:xfrm>
        </p:spPr>
        <p:txBody>
          <a:bodyPr>
            <a:normAutofit fontScale="92500" lnSpcReduction="10000"/>
          </a:bodyPr>
          <a:lstStyle/>
          <a:p>
            <a:pPr eaLnBrk="1" hangingPunct="1">
              <a:buFontTx/>
              <a:buChar char="•"/>
            </a:pPr>
            <a:r>
              <a:rPr lang="en-AU" dirty="0" smtClean="0">
                <a:solidFill>
                  <a:schemeClr val="bg1"/>
                </a:solidFill>
              </a:rPr>
              <a:t>As part of the new quality assurance arrangements, the Australian Government announced in March 2010, its intention to develop a </a:t>
            </a:r>
            <a:r>
              <a:rPr lang="en-AU" i="1" dirty="0" err="1" smtClean="0">
                <a:solidFill>
                  <a:schemeClr val="bg1"/>
                </a:solidFill>
              </a:rPr>
              <a:t>MyUniversity</a:t>
            </a:r>
            <a:r>
              <a:rPr lang="en-AU" i="1" dirty="0" smtClean="0">
                <a:solidFill>
                  <a:schemeClr val="bg1"/>
                </a:solidFill>
              </a:rPr>
              <a:t> </a:t>
            </a:r>
            <a:r>
              <a:rPr lang="en-AU" dirty="0" smtClean="0">
                <a:solidFill>
                  <a:schemeClr val="bg1"/>
                </a:solidFill>
              </a:rPr>
              <a:t>website by 2012.</a:t>
            </a:r>
          </a:p>
          <a:p>
            <a:pPr eaLnBrk="1" hangingPunct="1">
              <a:buFontTx/>
              <a:buChar char="•"/>
            </a:pPr>
            <a:r>
              <a:rPr lang="en-AU" i="1" dirty="0" err="1" smtClean="0">
                <a:solidFill>
                  <a:schemeClr val="bg1"/>
                </a:solidFill>
              </a:rPr>
              <a:t>MyUniversity</a:t>
            </a:r>
            <a:r>
              <a:rPr lang="en-AU" i="1" dirty="0" smtClean="0">
                <a:solidFill>
                  <a:schemeClr val="bg1"/>
                </a:solidFill>
              </a:rPr>
              <a:t> </a:t>
            </a:r>
            <a:r>
              <a:rPr lang="en-AU" dirty="0" smtClean="0">
                <a:solidFill>
                  <a:schemeClr val="bg1"/>
                </a:solidFill>
              </a:rPr>
              <a:t>will support the move to a new more student-centred and transparent higher education system. </a:t>
            </a:r>
          </a:p>
          <a:p>
            <a:pPr eaLnBrk="1" hangingPunct="1">
              <a:buFontTx/>
              <a:buChar char="•"/>
            </a:pPr>
            <a:r>
              <a:rPr lang="en-AU" i="1" dirty="0" err="1" smtClean="0">
                <a:solidFill>
                  <a:schemeClr val="bg1"/>
                </a:solidFill>
              </a:rPr>
              <a:t>MyUniversity</a:t>
            </a:r>
            <a:r>
              <a:rPr lang="en-AU" i="1" dirty="0" smtClean="0">
                <a:solidFill>
                  <a:schemeClr val="bg1"/>
                </a:solidFill>
              </a:rPr>
              <a:t> </a:t>
            </a:r>
            <a:r>
              <a:rPr lang="en-AU" dirty="0" smtClean="0">
                <a:solidFill>
                  <a:schemeClr val="bg1"/>
                </a:solidFill>
              </a:rPr>
              <a:t>will be user-friendly, interactive and searchable.</a:t>
            </a:r>
            <a:endParaRPr lang="en-AU" i="1" dirty="0" smtClean="0">
              <a:solidFill>
                <a:schemeClr val="bg1"/>
              </a:solidFill>
            </a:endParaRPr>
          </a:p>
          <a:p>
            <a:pPr eaLnBrk="1" hangingPunct="1">
              <a:buFontTx/>
              <a:buChar char="•"/>
            </a:pPr>
            <a:endParaRPr lang="en-AU"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DEEWRCategory xmlns="http://schemas.microsoft.com/sharepoint/v3">Templates</DEEWRCategory>
    <_x003e__x003e_ xmlns="f1dbda1a-7fbc-4c5c-b5bc-7a3a8ee7102f">Powerpoint</_x003e__x003e_>
    <DEEWRResourceTyp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EEWRDocument" ma:contentTypeID="0x0101009EDC4876AF524A70BD125A9D2C0D191E000479EDFA51D86F45A0C81432ABAE4A67" ma:contentTypeVersion="1" ma:contentTypeDescription="Create a new DEEWR Document." ma:contentTypeScope="" ma:versionID="c047cf1e2f20dca585cec2e9538e5261">
  <xsd:schema xmlns:xsd="http://www.w3.org/2001/XMLSchema" xmlns:p="http://schemas.microsoft.com/office/2006/metadata/properties" xmlns:ns1="http://schemas.microsoft.com/sharepoint/v3" xmlns:ns2="f1dbda1a-7fbc-4c5c-b5bc-7a3a8ee7102f" targetNamespace="http://schemas.microsoft.com/office/2006/metadata/properties" ma:root="true" ma:fieldsID="0807e8e74359a6a41f040b91d0b27076" ns1:_="" ns2:_="">
    <xsd:import namespace="http://schemas.microsoft.com/sharepoint/v3"/>
    <xsd:import namespace="f1dbda1a-7fbc-4c5c-b5bc-7a3a8ee7102f"/>
    <xsd:element name="properties">
      <xsd:complexType>
        <xsd:sequence>
          <xsd:element name="documentManagement">
            <xsd:complexType>
              <xsd:all>
                <xsd:element ref="ns1:DEEWRCategory" minOccurs="0"/>
                <xsd:element ref="ns1:DEEWRResourceType" minOccurs="0"/>
                <xsd:element ref="ns2:_x003e__x003e_"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DEEWRCategory" ma:index="8" nillable="true" ma:displayName="&gt;" ma:format="Dropdown" ma:internalName="DEEWRCategory" ma:readOnly="false">
      <xsd:simpleType>
        <xsd:restriction base="dms:Choice">
          <xsd:enumeration value="General"/>
          <xsd:enumeration value="Factsheets"/>
          <xsd:enumeration value="Forms"/>
          <xsd:enumeration value="Guides"/>
          <xsd:enumeration value="Guidelines"/>
          <xsd:enumeration value="Info"/>
          <xsd:enumeration value="Procedures"/>
          <xsd:enumeration value="Templates"/>
          <xsd:enumeration value="Publishing"/>
          <xsd:enumeration value="Newsletter"/>
        </xsd:restriction>
      </xsd:simpleType>
    </xsd:element>
    <xsd:element name="DEEWRResourceType" ma:index="9" nillable="true" ma:displayName="Resource Type" ma:internalName="DEEWRResourceType" ma:readOnly="false">
      <xsd:simpleType>
        <xsd:restriction base="dms:Choice">
          <xsd:enumeration value="Resource Type 1"/>
          <xsd:enumeration value="Resource Type 2"/>
          <xsd:enumeration value="Resource Type 3"/>
          <xsd:enumeration value="Resource Type 4"/>
          <xsd:enumeration value="Resource Type 5"/>
        </xsd:restriction>
      </xsd:simpleType>
    </xsd:element>
  </xsd:schema>
  <xsd:schema xmlns:xsd="http://www.w3.org/2001/XMLSchema" xmlns:dms="http://schemas.microsoft.com/office/2006/documentManagement/types" targetNamespace="f1dbda1a-7fbc-4c5c-b5bc-7a3a8ee7102f" elementFormDefault="qualified">
    <xsd:import namespace="http://schemas.microsoft.com/office/2006/documentManagement/types"/>
    <xsd:element name="_x003e__x003e_" ma:index="10" nillable="true" ma:displayName="&gt;&gt;" ma:format="Dropdown" ma:internalName="_x003e__x003e_">
      <xsd:simpleType>
        <xsd:restriction base="dms:Choice">
          <xsd:enumeration value="Letter - State Office"/>
          <xsd:enumeration value="Letter - Regional Office"/>
          <xsd:enumeration value="Letter - Secretary"/>
          <xsd:enumeration value="Letter - Deputy or Associate Secretary"/>
          <xsd:enumeration value="Letter - Other"/>
          <xsd:enumeration value="Powerpoint"/>
          <xsd:enumeration value="Fax"/>
          <xsd:enumeration value="File Note"/>
          <xsd:enumeration value="Certificate"/>
          <xsd:enumeration value="Media Release"/>
          <xsd:enumeration value="Minute"/>
          <xsd:enumeration value="Internet"/>
          <xsd:enumeration value="Oth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ma:index="11"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1F1C71D3-96D3-45D8-9E0E-7E4D9DF97CA3}">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f1dbda1a-7fbc-4c5c-b5bc-7a3a8ee7102f"/>
    <ds:schemaRef ds:uri="http://schemas.openxmlformats.org/package/2006/metadata/core-properties"/>
  </ds:schemaRefs>
</ds:datastoreItem>
</file>

<file path=customXml/itemProps2.xml><?xml version="1.0" encoding="utf-8"?>
<ds:datastoreItem xmlns:ds="http://schemas.openxmlformats.org/officeDocument/2006/customXml" ds:itemID="{D1689A22-553A-4481-95A2-26365CA98C98}">
  <ds:schemaRefs>
    <ds:schemaRef ds:uri="http://schemas.microsoft.com/sharepoint/v3/contenttype/forms"/>
  </ds:schemaRefs>
</ds:datastoreItem>
</file>

<file path=customXml/itemProps3.xml><?xml version="1.0" encoding="utf-8"?>
<ds:datastoreItem xmlns:ds="http://schemas.openxmlformats.org/officeDocument/2006/customXml" ds:itemID="{39950405-A792-4CF9-B2C1-C4848F9FC7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1dbda1a-7fbc-4c5c-b5bc-7a3a8ee7102f"/>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851</TotalTime>
  <Words>1961</Words>
  <Application>Microsoft Office PowerPoint</Application>
  <PresentationFormat>On-screen Show (4:3)</PresentationFormat>
  <Paragraphs>209</Paragraphs>
  <Slides>13</Slides>
  <Notes>11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DEEWR – current and future use of the AGS</vt:lpstr>
      <vt:lpstr>2011-12 Budget</vt:lpstr>
      <vt:lpstr>Maintaining quality in higher education</vt:lpstr>
      <vt:lpstr>Advancing Quality in Higher Education</vt:lpstr>
      <vt:lpstr>AQHE Reference Group</vt:lpstr>
      <vt:lpstr>University Experience Survey</vt:lpstr>
      <vt:lpstr>Review of the Australian Graduate Survey</vt:lpstr>
      <vt:lpstr>DEEWR publication of AGS results</vt:lpstr>
      <vt:lpstr>The MyUniversity website</vt:lpstr>
      <vt:lpstr>What will MyUniversity include?</vt:lpstr>
      <vt:lpstr>Structure of the website</vt:lpstr>
      <vt:lpstr>Consultation</vt:lpstr>
      <vt:lpstr>Slide 13</vt:lpstr>
    </vt:vector>
  </TitlesOfParts>
  <Company>Australian Government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Maria Loneragan</dc:creator>
  <cp:lastModifiedBy>darren</cp:lastModifiedBy>
  <cp:revision>86</cp:revision>
  <dcterms:created xsi:type="dcterms:W3CDTF">2010-08-24T23:50:00Z</dcterms:created>
  <dcterms:modified xsi:type="dcterms:W3CDTF">2011-07-26T04:29:11Z</dcterms:modified>
  <cp:contentType>DEEWRDocument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0x0101009EDC4876AF524A70BD125A9D2C0D191E000479EDFA51D86F45A0C81432ABAE4A67</vt:lpwstr>
  </property>
</Properties>
</file>