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88" r:id="rId2"/>
    <p:sldId id="490" r:id="rId3"/>
    <p:sldId id="491" r:id="rId4"/>
    <p:sldId id="492" r:id="rId5"/>
    <p:sldId id="504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3" r:id="rId1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ce Guthrie" initials="B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E32DE-F3F6-494A-B0D0-F957B971F86B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11AF4-DA8C-4D12-9995-120644B0C89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831DE-CC12-47D9-8B67-D13D3599F012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4AD53-C679-494F-93F3-34256BCBE4E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 descr="GCA_Col_CMYK_mid.jpg"/>
          <p:cNvPicPr>
            <a:picLocks noChangeAspect="1"/>
          </p:cNvPicPr>
          <p:nvPr/>
        </p:nvPicPr>
        <p:blipFill>
          <a:blip r:embed="rId2" cstate="print"/>
          <a:srcRect r="5725"/>
          <a:stretch>
            <a:fillRect/>
          </a:stretch>
        </p:blipFill>
        <p:spPr>
          <a:xfrm>
            <a:off x="6790596" y="5919216"/>
            <a:ext cx="2353404" cy="93878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D7163C-01D9-4F1E-9020-20D2E8BAA954}" type="datetimeFigureOut">
              <a:rPr lang="en-US" smtClean="0"/>
              <a:pPr/>
              <a:t>7/26/2011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2A38DF-3045-4C6D-B682-A8A776A0088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685800" y="2170743"/>
            <a:ext cx="7772400" cy="182976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BGS Introduction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en-AU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Review</a:t>
            </a:r>
            <a:endParaRPr kumimoji="0" lang="en-A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://t0.gstatic.com/images?q=tbn:ANd9GcRhAMA3j6O4MGCiVAsUI3TBql5xtv_xi9qbQzzy3WVEbJ3dk5n6O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74442"/>
            <a:ext cx="3582142" cy="2686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Salaries?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1412776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 smtClean="0"/>
                        <a:t>Median Salary (Bachelors)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$44,000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??</a:t>
                      </a:r>
                      <a:endParaRPr lang="en-A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5856" y="3501008"/>
            <a:ext cx="9444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$48,000</a:t>
            </a:r>
          </a:p>
          <a:p>
            <a:r>
              <a:rPr lang="en-AU" dirty="0" smtClean="0"/>
              <a:t>$55,600</a:t>
            </a:r>
          </a:p>
          <a:p>
            <a:r>
              <a:rPr lang="en-AU" dirty="0" smtClean="0"/>
              <a:t>$60,800</a:t>
            </a:r>
          </a:p>
          <a:p>
            <a:r>
              <a:rPr lang="en-AU" dirty="0" smtClean="0"/>
              <a:t>$74,000</a:t>
            </a:r>
          </a:p>
          <a:p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Salaries?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1412776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 smtClean="0"/>
                        <a:t>Median Salary (Bachelors)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$44,000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$60,800</a:t>
                      </a:r>
                      <a:endParaRPr lang="en-AU" i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Salaries?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1412776"/>
          <a:ext cx="5688632" cy="420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538"/>
                <a:gridCol w="1401547"/>
                <a:gridCol w="1401547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kumimoji="0" lang="en-AU" sz="9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Bachelors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 ($,’000)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2010 ($’000)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Natural and physical sciences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40.7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Information technology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45.0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65.0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Engineering and related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51.0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Architecture and building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55.0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Agriculture and environment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42.0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58.0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62.0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Education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45.0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Management and commerce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42.5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65.0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Society and culture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60.0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Creative arts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50.0</a:t>
                      </a:r>
                    </a:p>
                  </a:txBody>
                  <a:tcPr marL="68580" marR="68580" marT="0" marB="0" anchor="ctr"/>
                </a:tc>
              </a:tr>
              <a:tr h="34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 fields</a:t>
                      </a:r>
                      <a:endParaRPr lang="en-A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>
                          <a:latin typeface="Calibri"/>
                          <a:ea typeface="Calibri"/>
                          <a:cs typeface="Times New Roman"/>
                        </a:rPr>
                        <a:t>60.8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Overall Satisfaction – Broad agreement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1412776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(%)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 (%)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 smtClean="0"/>
                        <a:t>OSI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 smtClean="0"/>
                        <a:t>(Bachelors)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90.3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??</a:t>
                      </a:r>
                      <a:endParaRPr lang="en-A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3068960"/>
            <a:ext cx="2376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Did it go up – or down?</a:t>
            </a:r>
          </a:p>
          <a:p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Overall Satisfaction – Broad agreement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1412776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(%)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 (%)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 smtClean="0"/>
                        <a:t>OSI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 smtClean="0"/>
                        <a:t>(Bachelors)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90.3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92.5</a:t>
                      </a:r>
                      <a:endParaRPr lang="en-AU" i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Fieldwork beginning first week in August</a:t>
            </a:r>
          </a:p>
          <a:p>
            <a:r>
              <a:rPr lang="en-AU" dirty="0" smtClean="0"/>
              <a:t>35 institutions participating</a:t>
            </a:r>
          </a:p>
          <a:p>
            <a:r>
              <a:rPr lang="en-AU" dirty="0" smtClean="0"/>
              <a:t>Working with DEEWR Teaching Quality</a:t>
            </a:r>
          </a:p>
          <a:p>
            <a:r>
              <a:rPr lang="en-AU" dirty="0" smtClean="0"/>
              <a:t>Participating institutions in December to receive</a:t>
            </a:r>
          </a:p>
          <a:p>
            <a:pPr lvl="1"/>
            <a:r>
              <a:rPr lang="en-AU" dirty="0" smtClean="0"/>
              <a:t>Summary reports</a:t>
            </a:r>
          </a:p>
          <a:p>
            <a:pPr lvl="1"/>
            <a:r>
              <a:rPr lang="en-AU" dirty="0" smtClean="0"/>
              <a:t>Data files</a:t>
            </a:r>
          </a:p>
          <a:p>
            <a:endParaRPr lang="en-AU" dirty="0" smtClean="0"/>
          </a:p>
          <a:p>
            <a:r>
              <a:rPr lang="en-AU" dirty="0" smtClean="0"/>
              <a:t>Feedback?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BGS 2011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 follow-up to the AGS</a:t>
            </a:r>
          </a:p>
          <a:p>
            <a:r>
              <a:rPr lang="en-AU" dirty="0" smtClean="0"/>
              <a:t>Three years out</a:t>
            </a:r>
          </a:p>
          <a:p>
            <a:pPr lvl="1"/>
            <a:r>
              <a:rPr lang="en-AU" dirty="0" smtClean="0"/>
              <a:t>Pilot in 2009</a:t>
            </a:r>
          </a:p>
          <a:p>
            <a:pPr lvl="1"/>
            <a:r>
              <a:rPr lang="en-AU" dirty="0" smtClean="0"/>
              <a:t>Inaugural in 2010</a:t>
            </a:r>
          </a:p>
          <a:p>
            <a:pPr lvl="1"/>
            <a:r>
              <a:rPr lang="en-AU" dirty="0" smtClean="0"/>
              <a:t>Three years after the AGS</a:t>
            </a:r>
          </a:p>
          <a:p>
            <a:pPr lvl="1"/>
            <a:r>
              <a:rPr lang="en-AU" dirty="0" smtClean="0"/>
              <a:t>AGS respondents only</a:t>
            </a:r>
          </a:p>
          <a:p>
            <a:pPr lvl="1"/>
            <a:r>
              <a:rPr lang="en-AU" dirty="0" smtClean="0"/>
              <a:t>Same reference date</a:t>
            </a:r>
          </a:p>
          <a:p>
            <a:r>
              <a:rPr lang="en-AU" dirty="0" smtClean="0"/>
              <a:t>Five years out</a:t>
            </a:r>
          </a:p>
          <a:p>
            <a:pPr lvl="1"/>
            <a:r>
              <a:rPr lang="en-AU" dirty="0" smtClean="0"/>
              <a:t>Pilot in 2011</a:t>
            </a:r>
          </a:p>
          <a:p>
            <a:pPr lvl="1"/>
            <a:r>
              <a:rPr lang="en-AU" dirty="0" smtClean="0"/>
              <a:t>2009 BGS pilot respondents contacted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is the BGS?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Collects three years of outcomes data</a:t>
            </a:r>
          </a:p>
          <a:p>
            <a:pPr lvl="1"/>
            <a:r>
              <a:rPr lang="en-AU" dirty="0" smtClean="0"/>
              <a:t>Employment status and specifics</a:t>
            </a:r>
          </a:p>
          <a:p>
            <a:pPr lvl="1"/>
            <a:r>
              <a:rPr lang="en-AU" dirty="0" smtClean="0"/>
              <a:t>Study status</a:t>
            </a:r>
          </a:p>
          <a:p>
            <a:pPr lvl="1"/>
            <a:r>
              <a:rPr lang="en-AU" dirty="0" smtClean="0"/>
              <a:t>Tenure</a:t>
            </a:r>
          </a:p>
          <a:p>
            <a:r>
              <a:rPr lang="en-AU" dirty="0" smtClean="0"/>
              <a:t>Plus</a:t>
            </a:r>
          </a:p>
          <a:p>
            <a:pPr lvl="1"/>
            <a:r>
              <a:rPr lang="en-AU" dirty="0" smtClean="0"/>
              <a:t>OSI and GSS</a:t>
            </a:r>
          </a:p>
          <a:p>
            <a:pPr lvl="1"/>
            <a:r>
              <a:rPr lang="en-AU" dirty="0" smtClean="0"/>
              <a:t>Course retrospective</a:t>
            </a:r>
          </a:p>
          <a:p>
            <a:pPr lvl="1"/>
            <a:r>
              <a:rPr lang="en-AU" dirty="0" smtClean="0"/>
              <a:t>Workplace relevance</a:t>
            </a:r>
          </a:p>
          <a:p>
            <a:pPr lvl="1"/>
            <a:r>
              <a:rPr lang="en-AU" dirty="0" smtClean="0"/>
              <a:t>Employability skills</a:t>
            </a:r>
          </a:p>
          <a:p>
            <a:pPr lvl="1"/>
            <a:endParaRPr lang="en-AU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is the BGS?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Conducted in June/July</a:t>
            </a:r>
          </a:p>
          <a:p>
            <a:r>
              <a:rPr lang="en-AU" dirty="0" smtClean="0"/>
              <a:t>31 institutions participated</a:t>
            </a:r>
          </a:p>
          <a:p>
            <a:r>
              <a:rPr lang="en-AU" dirty="0" smtClean="0"/>
              <a:t>Total of 12,019 responses received</a:t>
            </a:r>
          </a:p>
          <a:p>
            <a:pPr lvl="1"/>
            <a:r>
              <a:rPr lang="en-AU" dirty="0" smtClean="0"/>
              <a:t>10,111 responses matched back to AGS response</a:t>
            </a:r>
          </a:p>
          <a:p>
            <a:r>
              <a:rPr lang="en-AU" dirty="0" smtClean="0"/>
              <a:t>Participating institutions received</a:t>
            </a:r>
          </a:p>
          <a:p>
            <a:pPr lvl="1"/>
            <a:r>
              <a:rPr lang="en-AU" dirty="0" smtClean="0"/>
              <a:t>Summary reports</a:t>
            </a:r>
          </a:p>
          <a:p>
            <a:pPr lvl="1"/>
            <a:r>
              <a:rPr lang="en-AU" dirty="0" smtClean="0"/>
              <a:t>Data files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BGS 2010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Audience Participation</a:t>
            </a:r>
            <a:endParaRPr lang="en-A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4348" y="1196975"/>
            <a:ext cx="4218015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A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Answers are entered using your remote handset.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571480"/>
            <a:ext cx="287813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215074" y="3143248"/>
            <a:ext cx="1714512" cy="928694"/>
          </a:xfrm>
          <a:prstGeom prst="rect">
            <a:avLst/>
          </a:prstGeom>
          <a:noFill/>
          <a:ln w="63500" cmpd="sng">
            <a:solidFill>
              <a:srgbClr val="5C5C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Employment Outcomes? (Bach)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1259632" y="32129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None/>
            </a:pPr>
            <a:r>
              <a:rPr lang="en-AU" dirty="0" smtClean="0"/>
              <a:t>79.6%</a:t>
            </a:r>
          </a:p>
          <a:p>
            <a:pPr lvl="1">
              <a:buNone/>
            </a:pPr>
            <a:r>
              <a:rPr lang="en-AU" dirty="0" smtClean="0"/>
              <a:t>83.8%</a:t>
            </a:r>
          </a:p>
          <a:p>
            <a:pPr lvl="1">
              <a:buNone/>
            </a:pPr>
            <a:r>
              <a:rPr lang="en-AU" dirty="0" smtClean="0"/>
              <a:t>87.5%</a:t>
            </a:r>
          </a:p>
          <a:p>
            <a:pPr lvl="1">
              <a:buNone/>
            </a:pPr>
            <a:r>
              <a:rPr lang="en-AU" b="1" dirty="0" smtClean="0"/>
              <a:t>92.5%</a:t>
            </a:r>
          </a:p>
          <a:p>
            <a:pPr lvl="1">
              <a:buNone/>
            </a:pPr>
            <a:r>
              <a:rPr lang="en-AU" dirty="0" smtClean="0"/>
              <a:t>98.7%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55576" y="1412776"/>
          <a:ext cx="609600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(%)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 (%)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Full-time employment?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83.5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??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1412776"/>
          <a:ext cx="609600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(%)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 (%)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Full-time employment?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83.5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92.5%</a:t>
                      </a:r>
                      <a:endParaRPr lang="en-AU" dirty="0"/>
                    </a:p>
                  </a:txBody>
                  <a:tcPr/>
                </a:tc>
              </a:tr>
              <a:tr h="6264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Part-time employment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4.2</a:t>
                      </a:r>
                      <a:endParaRPr lang="en-AU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Graduates</a:t>
                      </a:r>
                      <a:r>
                        <a:rPr lang="en-AU" baseline="0" dirty="0" smtClean="0"/>
                        <a:t> not working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5.1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3.3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5576" y="1412776"/>
          <a:ext cx="609600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(%)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 (%)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Full-time employment?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83.5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92.5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Employment Outcomes? (Bach)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1412776"/>
          <a:ext cx="609600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(%)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 (%)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Full-time employment?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83.5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92.5</a:t>
                      </a:r>
                      <a:endParaRPr lang="en-AU" dirty="0"/>
                    </a:p>
                  </a:txBody>
                  <a:tcPr/>
                </a:tc>
              </a:tr>
              <a:tr h="6264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Males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85.0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92.8</a:t>
                      </a:r>
                      <a:endParaRPr lang="en-AU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Females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82.8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92.4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Employment Outcomes? (Bach)</a:t>
            </a:r>
            <a:endParaRPr lang="en-AU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Not in or Wanting to be in FT Emp (Bach)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1412776"/>
          <a:ext cx="6096000" cy="2883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372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2007 (%)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 (%)</a:t>
                      </a:r>
                      <a:endParaRPr lang="en-A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i="1" dirty="0" smtClean="0"/>
                        <a:t>Avail</a:t>
                      </a:r>
                      <a:r>
                        <a:rPr lang="en-AU" i="1" baseline="0" dirty="0" smtClean="0"/>
                        <a:t> FT employment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75.8</a:t>
                      </a:r>
                      <a:endParaRPr lang="en-A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i="1" dirty="0" smtClean="0"/>
                        <a:t>80.0</a:t>
                      </a:r>
                      <a:endParaRPr lang="en-AU" i="1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Full-time study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14.4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9.2</a:t>
                      </a:r>
                      <a:endParaRPr lang="en-AU" dirty="0"/>
                    </a:p>
                  </a:txBody>
                  <a:tcPr/>
                </a:tc>
              </a:tr>
              <a:tr h="6264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In part-time or seeking PT work</a:t>
                      </a:r>
                      <a:r>
                        <a:rPr lang="en-AU" baseline="0" dirty="0" smtClean="0"/>
                        <a:t> only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6.7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8.0</a:t>
                      </a:r>
                      <a:endParaRPr lang="en-AU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Unavailable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2.8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CA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GCA Template</Template>
  <TotalTime>7415</TotalTime>
  <Words>386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GCA Template</vt:lpstr>
      <vt:lpstr>Slide 1</vt:lpstr>
      <vt:lpstr>What is the BGS?</vt:lpstr>
      <vt:lpstr>What is the BGS?</vt:lpstr>
      <vt:lpstr>BGS 2010</vt:lpstr>
      <vt:lpstr>Audience Participation</vt:lpstr>
      <vt:lpstr>Employment Outcomes? (Bach)</vt:lpstr>
      <vt:lpstr>Employment Outcomes? (Bach)</vt:lpstr>
      <vt:lpstr>Employment Outcomes? (Bach)</vt:lpstr>
      <vt:lpstr>Not in or Wanting to be in FT Emp (Bach)</vt:lpstr>
      <vt:lpstr>Salaries?</vt:lpstr>
      <vt:lpstr>Salaries?</vt:lpstr>
      <vt:lpstr>Salaries?</vt:lpstr>
      <vt:lpstr>Overall Satisfaction – Broad agreement</vt:lpstr>
      <vt:lpstr>Overall Satisfaction – Broad agreement</vt:lpstr>
      <vt:lpstr>BGS 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Darren</dc:creator>
  <cp:lastModifiedBy>darren</cp:lastModifiedBy>
  <cp:revision>1218</cp:revision>
  <dcterms:created xsi:type="dcterms:W3CDTF">2009-06-24T04:41:29Z</dcterms:created>
  <dcterms:modified xsi:type="dcterms:W3CDTF">2011-07-26T01:20:46Z</dcterms:modified>
</cp:coreProperties>
</file>