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49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ce Guthrie" initials="B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E32DE-F3F6-494A-B0D0-F957B971F86B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11AF4-DA8C-4D12-9995-120644B0C89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831DE-CC12-47D9-8B67-D13D3599F012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4AD53-C679-494F-93F3-34256BCBE4E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GCA_Col_CMYK_mid.jpg"/>
          <p:cNvPicPr>
            <a:picLocks noChangeAspect="1"/>
          </p:cNvPicPr>
          <p:nvPr/>
        </p:nvPicPr>
        <p:blipFill>
          <a:blip r:embed="rId2" cstate="print"/>
          <a:srcRect r="5725"/>
          <a:stretch>
            <a:fillRect/>
          </a:stretch>
        </p:blipFill>
        <p:spPr>
          <a:xfrm>
            <a:off x="6790596" y="5919216"/>
            <a:ext cx="2353404" cy="93878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685800" y="2170743"/>
            <a:ext cx="7772400" cy="20503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AGS</a:t>
            </a:r>
            <a:r>
              <a:rPr kumimoji="0" lang="en-AU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Documentation</a:t>
            </a:r>
            <a:endParaRPr kumimoji="0" lang="en-AU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292080" y="188640"/>
            <a:ext cx="3528392" cy="4488160"/>
            <a:chOff x="5173774" y="453008"/>
            <a:chExt cx="3790714" cy="48482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21833" y="1844824"/>
              <a:ext cx="2442655" cy="34563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56624" y="1355308"/>
              <a:ext cx="2948095" cy="317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81748" y="453008"/>
              <a:ext cx="2750692" cy="391209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73774" y="2163842"/>
              <a:ext cx="3070634" cy="263331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Advance Round Population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Completed and returned at the start of each round</a:t>
            </a:r>
          </a:p>
          <a:p>
            <a:r>
              <a:rPr lang="en-AU" dirty="0" smtClean="0"/>
              <a:t>Due by referent date</a:t>
            </a:r>
          </a:p>
          <a:p>
            <a:r>
              <a:rPr lang="en-AU" dirty="0" smtClean="0"/>
              <a:t>Intended to  establish approximate institutional survey population at start of the AGS round</a:t>
            </a:r>
          </a:p>
          <a:p>
            <a:r>
              <a:rPr lang="en-AU" dirty="0" smtClean="0"/>
              <a:t>For later comparison to final response and DEEWR course completions figures</a:t>
            </a:r>
          </a:p>
          <a:p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AGS Report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5122912" cy="4755984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 report of the conduct of the AGS to be distributed with AGS reports and data files</a:t>
            </a:r>
          </a:p>
          <a:p>
            <a:r>
              <a:rPr lang="en-AU" sz="2000" dirty="0" smtClean="0"/>
              <a:t>‘New Model’ development (discussed in the April 2011 manual)</a:t>
            </a:r>
          </a:p>
          <a:p>
            <a:r>
              <a:rPr lang="en-AU" sz="2000" dirty="0" smtClean="0"/>
              <a:t>Will allow users to make judgements about how an institution gathered its data and could be used to include or exclude an institution's data in certain analyses or uses </a:t>
            </a:r>
          </a:p>
          <a:p>
            <a:r>
              <a:rPr lang="en-AU" sz="2000" dirty="0" smtClean="0"/>
              <a:t>Reconcile eventual institutional responses with their Advance Round Population Summary and relevant DEEWR course completions figures</a:t>
            </a:r>
          </a:p>
          <a:p>
            <a:r>
              <a:rPr lang="en-AU" sz="2000" dirty="0" smtClean="0"/>
              <a:t>Post-SOC will feed into AGS report</a:t>
            </a:r>
            <a:endParaRPr lang="en-AU" sz="2000" dirty="0"/>
          </a:p>
        </p:txBody>
      </p:sp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4786" y="980728"/>
            <a:ext cx="2951541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AGS Documentation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AGS Manual</a:t>
            </a:r>
          </a:p>
          <a:p>
            <a:r>
              <a:rPr lang="en-AU" dirty="0" smtClean="0"/>
              <a:t>Manual Spreadsheet</a:t>
            </a:r>
          </a:p>
          <a:p>
            <a:r>
              <a:rPr lang="en-AU" dirty="0" smtClean="0"/>
              <a:t>Code of Practice</a:t>
            </a:r>
          </a:p>
          <a:p>
            <a:r>
              <a:rPr lang="en-AU" dirty="0" smtClean="0"/>
              <a:t>Pre-SOC</a:t>
            </a:r>
          </a:p>
          <a:p>
            <a:r>
              <a:rPr lang="en-AU" dirty="0" smtClean="0"/>
              <a:t>Post-SOC</a:t>
            </a:r>
          </a:p>
          <a:p>
            <a:r>
              <a:rPr lang="en-AU" dirty="0" smtClean="0"/>
              <a:t>Advance round population summary</a:t>
            </a:r>
          </a:p>
          <a:p>
            <a:r>
              <a:rPr lang="en-AU" dirty="0" smtClean="0"/>
              <a:t>AGS report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AGS Manual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4978896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Updated for each round (key changes highlighted in red)</a:t>
            </a:r>
          </a:p>
          <a:p>
            <a:r>
              <a:rPr lang="en-AU" dirty="0" smtClean="0"/>
              <a:t>Due for distribution first day of round (1 Oct and 1 April)</a:t>
            </a:r>
          </a:p>
          <a:p>
            <a:r>
              <a:rPr lang="en-AU" dirty="0" smtClean="0"/>
              <a:t>Includes a summary main steps of AGS operations</a:t>
            </a:r>
          </a:p>
          <a:p>
            <a:r>
              <a:rPr lang="en-AU" dirty="0" smtClean="0"/>
              <a:t>Covers all major aspects of the AGS from policy and practice to population, distribution and coding</a:t>
            </a:r>
          </a:p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8503" y="1124744"/>
            <a:ext cx="2885945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Manual Spreadsheet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Accompanies AGS Manual</a:t>
            </a:r>
          </a:p>
          <a:p>
            <a:r>
              <a:rPr lang="en-AU" dirty="0" smtClean="0"/>
              <a:t>Codes</a:t>
            </a:r>
          </a:p>
          <a:p>
            <a:pPr lvl="1"/>
            <a:r>
              <a:rPr lang="en-AU" dirty="0" smtClean="0"/>
              <a:t>SACC</a:t>
            </a:r>
          </a:p>
          <a:p>
            <a:pPr lvl="1"/>
            <a:r>
              <a:rPr lang="en-AU" dirty="0" smtClean="0"/>
              <a:t>ANZSCO</a:t>
            </a:r>
          </a:p>
          <a:p>
            <a:pPr lvl="1"/>
            <a:r>
              <a:rPr lang="en-AU" dirty="0" smtClean="0"/>
              <a:t>ANZSIC</a:t>
            </a:r>
          </a:p>
          <a:p>
            <a:pPr lvl="1"/>
            <a:r>
              <a:rPr lang="en-AU" dirty="0" smtClean="0"/>
              <a:t>ASCED</a:t>
            </a:r>
          </a:p>
          <a:p>
            <a:pPr lvl="1"/>
            <a:r>
              <a:rPr lang="en-AU" dirty="0" smtClean="0"/>
              <a:t>Institution</a:t>
            </a:r>
          </a:p>
          <a:p>
            <a:pPr>
              <a:buNone/>
            </a:pPr>
            <a:endParaRPr lang="en-AU" dirty="0"/>
          </a:p>
        </p:txBody>
      </p:sp>
      <p:pic>
        <p:nvPicPr>
          <p:cNvPr id="160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51874"/>
            <a:ext cx="3658400" cy="3137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Variable dictionary</a:t>
            </a:r>
          </a:p>
          <a:p>
            <a:pPr lvl="1"/>
            <a:r>
              <a:rPr lang="en-AU" dirty="0" smtClean="0"/>
              <a:t>Variable names</a:t>
            </a:r>
          </a:p>
          <a:p>
            <a:pPr lvl="1"/>
            <a:r>
              <a:rPr lang="en-AU" dirty="0" smtClean="0"/>
              <a:t>Codes and value labels</a:t>
            </a:r>
          </a:p>
          <a:p>
            <a:pPr lvl="1"/>
            <a:r>
              <a:rPr lang="en-AU" dirty="0" smtClean="0"/>
              <a:t>Place in data file</a:t>
            </a:r>
          </a:p>
          <a:p>
            <a:pPr lvl="1"/>
            <a:r>
              <a:rPr lang="en-AU" dirty="0" smtClean="0"/>
              <a:t>Comments</a:t>
            </a:r>
          </a:p>
          <a:p>
            <a:r>
              <a:rPr lang="en-AU" dirty="0" smtClean="0"/>
              <a:t>Data file header row (spreadsheet)</a:t>
            </a:r>
          </a:p>
          <a:p>
            <a:r>
              <a:rPr lang="en-AU" dirty="0" smtClean="0"/>
              <a:t>DEEWR-AGS concordances</a:t>
            </a:r>
          </a:p>
          <a:p>
            <a:pPr lvl="1"/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 smtClean="0"/>
              <a:t>Manual Spreadsheet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Code of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Updated in 2010 after sector consultation</a:t>
            </a:r>
          </a:p>
          <a:p>
            <a:r>
              <a:rPr lang="en-AU" sz="2400" dirty="0" smtClean="0"/>
              <a:t>FAQ on START web site</a:t>
            </a:r>
          </a:p>
          <a:p>
            <a:r>
              <a:rPr lang="en-AU" sz="2400" dirty="0" smtClean="0"/>
              <a:t>Key: unqualified comparisons</a:t>
            </a:r>
          </a:p>
          <a:p>
            <a:r>
              <a:rPr lang="en-AU" sz="2400" dirty="0" smtClean="0"/>
              <a:t>Key: response rate and data release</a:t>
            </a:r>
          </a:p>
          <a:p>
            <a:r>
              <a:rPr lang="en-AU" sz="2400" dirty="0" smtClean="0"/>
              <a:t>Key: exempted users</a:t>
            </a:r>
            <a:endParaRPr lang="en-AU" sz="2400" dirty="0"/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082202"/>
            <a:ext cx="2520280" cy="3579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Pre-Survey Operations Checklist (Pre-SOC)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Accompanies AGS Manual</a:t>
            </a:r>
          </a:p>
          <a:p>
            <a:r>
              <a:rPr lang="en-AU" dirty="0" smtClean="0"/>
              <a:t>Useful for new Survey Managers</a:t>
            </a:r>
          </a:p>
          <a:p>
            <a:r>
              <a:rPr lang="en-AU" dirty="0" smtClean="0"/>
              <a:t>A guide through the planning, fieldwork and processing phases of the AGS</a:t>
            </a:r>
          </a:p>
          <a:p>
            <a:r>
              <a:rPr lang="en-AU" dirty="0" smtClean="0"/>
              <a:t>Also a record of what you did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 smtClean="0"/>
              <a:t>Post-Survey Operations Checklist (Post-SOC)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New – an online questionnaire</a:t>
            </a:r>
          </a:p>
          <a:p>
            <a:r>
              <a:rPr lang="en-AU" dirty="0" smtClean="0"/>
              <a:t>Will form a record of how the data were gathered</a:t>
            </a:r>
          </a:p>
          <a:p>
            <a:r>
              <a:rPr lang="en-AU" dirty="0" smtClean="0"/>
              <a:t>Will feed into the new annual AGS Report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212976"/>
            <a:ext cx="4852988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Post-Survey Operations Checklist (Post-SOC)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Simple set of questions about how your institution conducted the AGS</a:t>
            </a:r>
          </a:p>
          <a:p>
            <a:pPr lvl="1"/>
            <a:r>
              <a:rPr lang="en-AU" dirty="0" smtClean="0"/>
              <a:t>Rounds, instruments, distribution</a:t>
            </a:r>
          </a:p>
          <a:p>
            <a:pPr lvl="1"/>
            <a:r>
              <a:rPr lang="en-AU" dirty="0" smtClean="0"/>
              <a:t>Phone surveying</a:t>
            </a:r>
          </a:p>
          <a:p>
            <a:pPr lvl="1"/>
            <a:r>
              <a:rPr lang="en-AU" dirty="0" smtClean="0"/>
              <a:t>Methods and incentives</a:t>
            </a:r>
          </a:p>
          <a:p>
            <a:pPr lvl="1"/>
            <a:r>
              <a:rPr lang="en-AU" dirty="0" smtClean="0"/>
              <a:t>Data preparation and processing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CA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GCA Template</Template>
  <TotalTime>7306</TotalTime>
  <Words>353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GCA Template</vt:lpstr>
      <vt:lpstr>Slide 1</vt:lpstr>
      <vt:lpstr>AGS Documentation</vt:lpstr>
      <vt:lpstr>AGS Manual</vt:lpstr>
      <vt:lpstr>Manual Spreadsheet</vt:lpstr>
      <vt:lpstr>Manual Spreadsheet</vt:lpstr>
      <vt:lpstr>Code of Practice</vt:lpstr>
      <vt:lpstr>Pre-Survey Operations Checklist (Pre-SOC)</vt:lpstr>
      <vt:lpstr>Post-Survey Operations Checklist (Post-SOC)</vt:lpstr>
      <vt:lpstr>Post-Survey Operations Checklist (Post-SOC)</vt:lpstr>
      <vt:lpstr>Advance Round Population Summary</vt:lpstr>
      <vt:lpstr>AGS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Darren</dc:creator>
  <cp:lastModifiedBy>darren</cp:lastModifiedBy>
  <cp:revision>1197</cp:revision>
  <dcterms:created xsi:type="dcterms:W3CDTF">2009-06-24T04:41:29Z</dcterms:created>
  <dcterms:modified xsi:type="dcterms:W3CDTF">2011-07-26T00:43:06Z</dcterms:modified>
</cp:coreProperties>
</file>